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1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2"/>
  </p:notesMasterIdLst>
  <p:sldIdLst>
    <p:sldId id="415" r:id="rId2"/>
    <p:sldId id="257" r:id="rId3"/>
    <p:sldId id="258" r:id="rId4"/>
    <p:sldId id="259" r:id="rId5"/>
    <p:sldId id="365" r:id="rId6"/>
    <p:sldId id="417" r:id="rId7"/>
    <p:sldId id="279" r:id="rId8"/>
    <p:sldId id="418" r:id="rId9"/>
    <p:sldId id="398" r:id="rId10"/>
    <p:sldId id="429" r:id="rId11"/>
    <p:sldId id="278" r:id="rId12"/>
    <p:sldId id="384" r:id="rId13"/>
    <p:sldId id="426" r:id="rId14"/>
    <p:sldId id="383" r:id="rId15"/>
    <p:sldId id="261" r:id="rId16"/>
    <p:sldId id="262" r:id="rId17"/>
    <p:sldId id="375" r:id="rId18"/>
    <p:sldId id="402" r:id="rId19"/>
    <p:sldId id="404" r:id="rId20"/>
    <p:sldId id="403" r:id="rId21"/>
    <p:sldId id="269" r:id="rId22"/>
    <p:sldId id="380" r:id="rId23"/>
    <p:sldId id="385" r:id="rId24"/>
    <p:sldId id="386" r:id="rId25"/>
    <p:sldId id="381" r:id="rId26"/>
    <p:sldId id="273" r:id="rId27"/>
    <p:sldId id="387" r:id="rId28"/>
    <p:sldId id="377" r:id="rId29"/>
    <p:sldId id="388" r:id="rId30"/>
    <p:sldId id="382" r:id="rId31"/>
    <p:sldId id="389" r:id="rId32"/>
    <p:sldId id="419" r:id="rId33"/>
    <p:sldId id="401" r:id="rId34"/>
    <p:sldId id="400" r:id="rId35"/>
    <p:sldId id="406" r:id="rId36"/>
    <p:sldId id="410" r:id="rId37"/>
    <p:sldId id="391" r:id="rId38"/>
    <p:sldId id="390" r:id="rId39"/>
    <p:sldId id="395" r:id="rId40"/>
    <p:sldId id="360" r:id="rId41"/>
    <p:sldId id="328" r:id="rId42"/>
    <p:sldId id="329" r:id="rId43"/>
    <p:sldId id="332" r:id="rId44"/>
    <p:sldId id="333" r:id="rId45"/>
    <p:sldId id="338" r:id="rId46"/>
    <p:sldId id="339" r:id="rId47"/>
    <p:sldId id="340" r:id="rId48"/>
    <p:sldId id="428" r:id="rId49"/>
    <p:sldId id="341" r:id="rId50"/>
    <p:sldId id="342" r:id="rId51"/>
    <p:sldId id="343" r:id="rId52"/>
    <p:sldId id="411" r:id="rId53"/>
    <p:sldId id="425" r:id="rId54"/>
    <p:sldId id="397" r:id="rId55"/>
    <p:sldId id="323" r:id="rId56"/>
    <p:sldId id="361" r:id="rId57"/>
    <p:sldId id="412" r:id="rId58"/>
    <p:sldId id="414" r:id="rId59"/>
    <p:sldId id="422" r:id="rId60"/>
    <p:sldId id="409" r:id="rId6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 Degraeve" initials="KD" lastIdx="10" clrIdx="0">
    <p:extLst>
      <p:ext uri="{19B8F6BF-5375-455C-9EA6-DF929625EA0E}">
        <p15:presenceInfo xmlns:p15="http://schemas.microsoft.com/office/powerpoint/2012/main" userId="S-1-5-21-3757590331-2909661265-1895597585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AACAB7"/>
    <a:srgbClr val="91D6AC"/>
    <a:srgbClr val="38A6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215" autoAdjust="0"/>
  </p:normalViewPr>
  <p:slideViewPr>
    <p:cSldViewPr snapToGrid="0">
      <p:cViewPr varScale="1">
        <p:scale>
          <a:sx n="103" d="100"/>
          <a:sy n="103" d="100"/>
        </p:scale>
        <p:origin x="126" y="126"/>
      </p:cViewPr>
      <p:guideLst/>
    </p:cSldViewPr>
  </p:slideViewPr>
  <p:outlineViewPr>
    <p:cViewPr>
      <p:scale>
        <a:sx n="33" d="100"/>
        <a:sy n="33" d="100"/>
      </p:scale>
      <p:origin x="0" y="-546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2_0_Organisatie\02_23_Boordtabellen\Dashboard%20boordtabellen%20S+O+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intranet.veurne.be\dfsroot\Veurne\06_0_Financien\6_2_Boekhouding&amp;Jaarrekening\Exploitatie\Algemene%20kostenopvolging\overzicht%20energieverbruik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veurne.be\dfsroot\Veurne\06_0_Financien\6_2_Boekhouding&amp;Jaarrekening\Jaarrekening\2020\Jaarrekening%20definitief\Taartj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9574756125378"/>
          <c:y val="4.1132683439378905E-2"/>
          <c:w val="0.88852338347577797"/>
          <c:h val="0.85577284313065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'2020 - Financieel evenw'!$A$19:$C$19</c:f>
              <c:strCache>
                <c:ptCount val="3"/>
                <c:pt idx="0">
                  <c:v>Exploitatiesaldo 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'2020 - Financieel evenw'!$D$18:$I$18</c:f>
              <c:numCache>
                <c:formatCode>0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'2020 - Financieel evenw'!$D$19:$I$19</c:f>
              <c:numCache>
                <c:formatCode>#,##0</c:formatCode>
                <c:ptCount val="4"/>
                <c:pt idx="0">
                  <c:v>4571688</c:v>
                </c:pt>
                <c:pt idx="1">
                  <c:v>5188581</c:v>
                </c:pt>
                <c:pt idx="2">
                  <c:v>5868580</c:v>
                </c:pt>
                <c:pt idx="3">
                  <c:v>5299737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6-453A-B935-581E731E6496}"/>
            </c:ext>
          </c:extLst>
        </c:ser>
        <c:ser>
          <c:idx val="1"/>
          <c:order val="1"/>
          <c:tx>
            <c:strRef>
              <c:f>'2020 - Financieel evenw'!$A$20:$C$20</c:f>
              <c:strCache>
                <c:ptCount val="3"/>
                <c:pt idx="0">
                  <c:v>Exploitatiesaldo 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'2020 - Financieel evenw'!$D$18:$I$18</c:f>
              <c:numCache>
                <c:formatCode>0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'2020 - Financieel evenw'!$D$20:$I$20</c:f>
              <c:numCache>
                <c:formatCode>#,##0</c:formatCode>
                <c:ptCount val="4"/>
                <c:pt idx="0">
                  <c:v>864994</c:v>
                </c:pt>
                <c:pt idx="1">
                  <c:v>-509873</c:v>
                </c:pt>
                <c:pt idx="2">
                  <c:v>-752199</c:v>
                </c:pt>
                <c:pt idx="3">
                  <c:v>-700160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6-453A-B935-581E731E6496}"/>
            </c:ext>
          </c:extLst>
        </c:ser>
        <c:ser>
          <c:idx val="2"/>
          <c:order val="2"/>
          <c:tx>
            <c:strRef>
              <c:f>'2020 - Financieel evenw'!$A$21:$C$21</c:f>
              <c:strCache>
                <c:ptCount val="3"/>
                <c:pt idx="0">
                  <c:v>Exploitatiesaldo 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543817448773685E-2"/>
                  <c:y val="-5.9307687817407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86-453A-B935-581E731E6496}"/>
                </c:ext>
              </c:extLst>
            </c:dLbl>
            <c:dLbl>
              <c:idx val="1"/>
              <c:layout>
                <c:manualLayout>
                  <c:x val="1.3543817448773794E-2"/>
                  <c:y val="8.8961531726111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86-453A-B935-581E731E6496}"/>
                </c:ext>
              </c:extLst>
            </c:dLbl>
            <c:dLbl>
              <c:idx val="2"/>
              <c:layout>
                <c:manualLayout>
                  <c:x val="1.2038948843354436E-2"/>
                  <c:y val="2.9653843908703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86-453A-B935-581E731E6496}"/>
                </c:ext>
              </c:extLst>
            </c:dLbl>
            <c:dLbl>
              <c:idx val="3"/>
              <c:layout>
                <c:manualLayout>
                  <c:x val="1.6553554659612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86-453A-B935-581E731E6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'2020 - Financieel evenw'!$D$18:$I$18</c:f>
              <c:numCache>
                <c:formatCode>0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'2020 - Financieel evenw'!$D$21:$I$21</c:f>
              <c:numCache>
                <c:formatCode>#,##0</c:formatCode>
                <c:ptCount val="4"/>
                <c:pt idx="0">
                  <c:v>812055</c:v>
                </c:pt>
                <c:pt idx="1">
                  <c:v>-212123</c:v>
                </c:pt>
                <c:pt idx="2">
                  <c:v>-149487</c:v>
                </c:pt>
                <c:pt idx="3">
                  <c:v>-299635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86-453A-B935-581E731E6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73157272"/>
        <c:axId val="573158256"/>
      </c:barChart>
      <c:lineChart>
        <c:grouping val="standard"/>
        <c:varyColors val="0"/>
        <c:ser>
          <c:idx val="3"/>
          <c:order val="3"/>
          <c:tx>
            <c:strRef>
              <c:f>'2020 - Financieel evenw'!$A$22:$C$22</c:f>
              <c:strCache>
                <c:ptCount val="3"/>
                <c:pt idx="0">
                  <c:v>Exploitatiesaldo Veurne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059386413945942E-2"/>
                  <c:y val="-3.9028277831144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86-453A-B935-581E731E6496}"/>
                </c:ext>
              </c:extLst>
            </c:dLbl>
            <c:dLbl>
              <c:idx val="1"/>
              <c:layout>
                <c:manualLayout>
                  <c:x val="-1.4647269905229788E-2"/>
                  <c:y val="5.854241674671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86-453A-B935-581E731E6496}"/>
                </c:ext>
              </c:extLst>
            </c:dLbl>
            <c:dLbl>
              <c:idx val="2"/>
              <c:layout>
                <c:manualLayout>
                  <c:x val="1.6274744339144142E-3"/>
                  <c:y val="-4.5532990803001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86-453A-B935-581E731E6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'2020 - Financieel evenw'!$D$18:$I$18</c:f>
              <c:numCache>
                <c:formatCode>0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'2020 - Financieel evenw'!$D$22:$I$22</c:f>
              <c:numCache>
                <c:formatCode>#,##0.00</c:formatCode>
                <c:ptCount val="4"/>
                <c:pt idx="0">
                  <c:v>6248737</c:v>
                </c:pt>
                <c:pt idx="1">
                  <c:v>4466585</c:v>
                </c:pt>
                <c:pt idx="2">
                  <c:v>4966894</c:v>
                </c:pt>
                <c:pt idx="3">
                  <c:v>4299942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86-453A-B935-581E731E6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157272"/>
        <c:axId val="573158256"/>
      </c:lineChart>
      <c:catAx>
        <c:axId val="5731572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58256"/>
        <c:crosses val="autoZero"/>
        <c:auto val="1"/>
        <c:lblAlgn val="ctr"/>
        <c:lblOffset val="100"/>
        <c:noMultiLvlLbl val="0"/>
      </c:catAx>
      <c:valAx>
        <c:axId val="57315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5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Evolutie OV en APB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9.7080934242498418E-2"/>
          <c:y val="1.7095987903449159E-2"/>
          <c:w val="0.8967140792470073"/>
          <c:h val="0.73436822496410481"/>
        </c:manualLayout>
      </c:layout>
      <c:lineChart>
        <c:grouping val="stacked"/>
        <c:varyColors val="0"/>
        <c:ser>
          <c:idx val="1"/>
          <c:order val="0"/>
          <c:tx>
            <c:strRef>
              <c:f>'F-Fisc.'!$D$5</c:f>
              <c:strCache>
                <c:ptCount val="1"/>
                <c:pt idx="0">
                  <c:v>APB 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'F-Fisc.'!$A$6:$A$33</c:f>
              <c:numCache>
                <c:formatCode>General</c:formatCode>
                <c:ptCount val="2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</c:numCache>
            </c:numRef>
          </c:cat>
          <c:val>
            <c:numRef>
              <c:f>'F-Fisc.'!$D$6:$D$33</c:f>
              <c:numCache>
                <c:formatCode>#,##0</c:formatCode>
                <c:ptCount val="27"/>
                <c:pt idx="0">
                  <c:v>1638026</c:v>
                </c:pt>
                <c:pt idx="1">
                  <c:v>1552343</c:v>
                </c:pt>
                <c:pt idx="2">
                  <c:v>1769282</c:v>
                </c:pt>
                <c:pt idx="3">
                  <c:v>1646938</c:v>
                </c:pt>
                <c:pt idx="4">
                  <c:v>2186401</c:v>
                </c:pt>
                <c:pt idx="5">
                  <c:v>1920067</c:v>
                </c:pt>
                <c:pt idx="6">
                  <c:v>2032720</c:v>
                </c:pt>
                <c:pt idx="7">
                  <c:v>2209833</c:v>
                </c:pt>
                <c:pt idx="8">
                  <c:v>2260028</c:v>
                </c:pt>
                <c:pt idx="9">
                  <c:v>2327825</c:v>
                </c:pt>
                <c:pt idx="10">
                  <c:v>2260240</c:v>
                </c:pt>
                <c:pt idx="11">
                  <c:v>2680847.94</c:v>
                </c:pt>
                <c:pt idx="12">
                  <c:v>2293653.83</c:v>
                </c:pt>
                <c:pt idx="13">
                  <c:v>2990148.96</c:v>
                </c:pt>
                <c:pt idx="14">
                  <c:v>2692882</c:v>
                </c:pt>
                <c:pt idx="15">
                  <c:v>2780229.89</c:v>
                </c:pt>
                <c:pt idx="16">
                  <c:v>2427533.06</c:v>
                </c:pt>
                <c:pt idx="17">
                  <c:v>2678341</c:v>
                </c:pt>
                <c:pt idx="18">
                  <c:v>2487675</c:v>
                </c:pt>
                <c:pt idx="19">
                  <c:v>2837247</c:v>
                </c:pt>
                <c:pt idx="20">
                  <c:v>3002302.34</c:v>
                </c:pt>
                <c:pt idx="21">
                  <c:v>2921710</c:v>
                </c:pt>
                <c:pt idx="22">
                  <c:v>2889318</c:v>
                </c:pt>
                <c:pt idx="23">
                  <c:v>2968651</c:v>
                </c:pt>
                <c:pt idx="24">
                  <c:v>3131697</c:v>
                </c:pt>
                <c:pt idx="25">
                  <c:v>3052501</c:v>
                </c:pt>
                <c:pt idx="26">
                  <c:v>3274072.77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3-4F1F-AF6A-C4188CD4259D}"/>
            </c:ext>
          </c:extLst>
        </c:ser>
        <c:ser>
          <c:idx val="0"/>
          <c:order val="1"/>
          <c:tx>
            <c:strRef>
              <c:f>'F-Fisc.'!$B$5</c:f>
              <c:strCache>
                <c:ptCount val="1"/>
                <c:pt idx="0">
                  <c:v>OV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E3-4F1F-AF6A-C4188CD425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3-4F1F-AF6A-C4188CD4259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E3-4F1F-AF6A-C4188CD425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3-4F1F-AF6A-C4188CD425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E3-4F1F-AF6A-C4188CD4259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E3-4F1F-AF6A-C4188CD4259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E3-4F1F-AF6A-C4188CD4259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E3-4F1F-AF6A-C4188CD4259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E3-4F1F-AF6A-C4188CD4259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E3-4F1F-AF6A-C4188CD4259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E3-4F1F-AF6A-C4188CD4259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E3-4F1F-AF6A-C4188CD4259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6E3-4F1F-AF6A-C4188CD4259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6E3-4F1F-AF6A-C4188CD4259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6E3-4F1F-AF6A-C4188CD4259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6E3-4F1F-AF6A-C4188CD4259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6E3-4F1F-AF6A-C4188CD4259D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6E3-4F1F-AF6A-C4188CD4259D}"/>
                </c:ext>
              </c:extLst>
            </c:dLbl>
            <c:dLbl>
              <c:idx val="21"/>
              <c:layout>
                <c:manualLayout>
                  <c:x val="-1.9205910627720351E-2"/>
                  <c:y val="2.2903888431011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6E3-4F1F-AF6A-C4188CD4259D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6E3-4F1F-AF6A-C4188CD4259D}"/>
                </c:ext>
              </c:extLst>
            </c:dLbl>
            <c:dLbl>
              <c:idx val="23"/>
              <c:layout>
                <c:manualLayout>
                  <c:x val="-2.9547554811878551E-3"/>
                  <c:y val="1.63599203078653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442293858110319E-2"/>
                      <c:h val="4.07362015665847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06E3-4F1F-AF6A-C4188CD4259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6E3-4F1F-AF6A-C4188CD4259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6E3-4F1F-AF6A-C4188CD4259D}"/>
                </c:ext>
              </c:extLst>
            </c:dLbl>
            <c:dLbl>
              <c:idx val="26"/>
              <c:layout>
                <c:manualLayout>
                  <c:x val="-1.4773777405938732E-2"/>
                  <c:y val="-1.6359791489595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442293858110319E-2"/>
                      <c:h val="6.03681059360231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06E3-4F1F-AF6A-C4188CD425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'F-Fisc.'!$A$6:$A$33</c:f>
              <c:numCache>
                <c:formatCode>General</c:formatCode>
                <c:ptCount val="2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</c:numCache>
            </c:numRef>
          </c:cat>
          <c:val>
            <c:numRef>
              <c:f>'F-Fisc.'!$B$6:$B$33</c:f>
              <c:numCache>
                <c:formatCode>#,##0</c:formatCode>
                <c:ptCount val="27"/>
                <c:pt idx="0">
                  <c:v>3114993</c:v>
                </c:pt>
                <c:pt idx="1">
                  <c:v>3403420</c:v>
                </c:pt>
                <c:pt idx="2">
                  <c:v>3131271</c:v>
                </c:pt>
                <c:pt idx="3">
                  <c:v>3366235</c:v>
                </c:pt>
                <c:pt idx="4">
                  <c:v>3226526</c:v>
                </c:pt>
                <c:pt idx="5">
                  <c:v>3530858</c:v>
                </c:pt>
                <c:pt idx="6">
                  <c:v>4413102</c:v>
                </c:pt>
                <c:pt idx="7">
                  <c:v>4846231</c:v>
                </c:pt>
                <c:pt idx="8">
                  <c:v>4929197</c:v>
                </c:pt>
                <c:pt idx="9">
                  <c:v>5403962</c:v>
                </c:pt>
                <c:pt idx="10">
                  <c:v>5245843</c:v>
                </c:pt>
                <c:pt idx="11">
                  <c:v>5095788.0599999996</c:v>
                </c:pt>
                <c:pt idx="12">
                  <c:v>4758827.01</c:v>
                </c:pt>
                <c:pt idx="13">
                  <c:v>5329497.08</c:v>
                </c:pt>
                <c:pt idx="14">
                  <c:v>5298313</c:v>
                </c:pt>
                <c:pt idx="15">
                  <c:v>5347095.82</c:v>
                </c:pt>
                <c:pt idx="16">
                  <c:v>5859369.0599999996</c:v>
                </c:pt>
                <c:pt idx="17">
                  <c:v>6092015</c:v>
                </c:pt>
                <c:pt idx="18">
                  <c:v>6450908</c:v>
                </c:pt>
                <c:pt idx="19">
                  <c:v>6493132.1100000003</c:v>
                </c:pt>
                <c:pt idx="20">
                  <c:v>5923216</c:v>
                </c:pt>
                <c:pt idx="21">
                  <c:v>6456695</c:v>
                </c:pt>
                <c:pt idx="22">
                  <c:v>6492450</c:v>
                </c:pt>
                <c:pt idx="23">
                  <c:v>6714851</c:v>
                </c:pt>
                <c:pt idx="24">
                  <c:v>6697652.0099999998</c:v>
                </c:pt>
                <c:pt idx="25">
                  <c:v>6919245</c:v>
                </c:pt>
                <c:pt idx="26">
                  <c:v>7128581.1600000001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3-4F1F-AF6A-C4188CD42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569896"/>
        <c:axId val="701563008"/>
      </c:lineChart>
      <c:catAx>
        <c:axId val="70156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01563008"/>
        <c:crosses val="autoZero"/>
        <c:auto val="1"/>
        <c:lblAlgn val="ctr"/>
        <c:lblOffset val="100"/>
        <c:noMultiLvlLbl val="0"/>
      </c:catAx>
      <c:valAx>
        <c:axId val="70156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01569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/>
              <a:t>Exploitatieontvangsten</a:t>
            </a:r>
            <a:r>
              <a:rPr lang="nl-BE" baseline="0"/>
              <a:t> OCMW</a:t>
            </a:r>
            <a:endParaRPr lang="nl-BE"/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/>
              <a:t>Exploitatieontvangsten</a:t>
            </a:r>
            <a:r>
              <a:rPr lang="nl-BE" baseline="0"/>
              <a:t> stad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90052682404235"/>
          <c:y val="0.18143962837713548"/>
          <c:w val="0.47951608611353697"/>
          <c:h val="0.54093487190790424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7446447444294"/>
          <c:y val="0.7719600286635101"/>
          <c:w val="0.43289083076809409"/>
          <c:h val="0.22357928582800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AGB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'2022-taartjes'!$D$1</c:f>
              <c:strCache>
                <c:ptCount val="1"/>
                <c:pt idx="0">
                  <c:v>AGB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94-4C6C-984E-D72231D733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94-4C6C-984E-D72231D733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94-4C6C-984E-D72231D733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94-4C6C-984E-D72231D733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794-4C6C-984E-D72231D733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794-4C6C-984E-D72231D733C7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94-4C6C-984E-D72231D733C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94-4C6C-984E-D72231D733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94-4C6C-984E-D72231D733C7}"/>
                </c:ext>
              </c:extLst>
            </c:dLbl>
            <c:dLbl>
              <c:idx val="4"/>
              <c:layout>
                <c:manualLayout>
                  <c:x val="8.5667869641294844E-2"/>
                  <c:y val="-9.4178331875182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94-4C6C-984E-D72231D733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94-4C6C-984E-D72231D73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'2022-taartjes'!$A$2:$A$7</c:f>
              <c:strCache>
                <c:ptCount val="6"/>
                <c:pt idx="0">
                  <c:v>Goed&amp;diensten</c:v>
                </c:pt>
                <c:pt idx="1">
                  <c:v>Personeel</c:v>
                </c:pt>
                <c:pt idx="2">
                  <c:v>Kosten sociale dienst</c:v>
                </c:pt>
                <c:pt idx="3">
                  <c:v>Werkingssubsidies</c:v>
                </c:pt>
                <c:pt idx="4">
                  <c:v>Andere</c:v>
                </c:pt>
                <c:pt idx="5">
                  <c:v>Financieel</c:v>
                </c:pt>
              </c:strCache>
            </c:strRef>
          </c:cat>
          <c:val>
            <c:numRef>
              <c:f>'2022-taartjes'!$D$2:$D$7</c:f>
              <c:numCache>
                <c:formatCode>General</c:formatCode>
                <c:ptCount val="6"/>
                <c:pt idx="0" formatCode="#,##0">
                  <c:v>462663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#,##0">
                  <c:v>21352</c:v>
                </c:pt>
                <c:pt idx="5">
                  <c:v>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94-4C6C-984E-D72231D73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'2022-taartjes'!$C$1</c:f>
              <c:strCache>
                <c:ptCount val="1"/>
                <c:pt idx="0">
                  <c:v>OCMW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11-4727-846D-88D1C45133F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11-4727-846D-88D1C45133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11-4727-846D-88D1C45133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11-4727-846D-88D1C45133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11-4727-846D-88D1C45133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11-4727-846D-88D1C4513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'2022-taartjes'!$A$2:$A$7</c:f>
              <c:strCache>
                <c:ptCount val="6"/>
                <c:pt idx="0">
                  <c:v>Goed&amp;diensten</c:v>
                </c:pt>
                <c:pt idx="1">
                  <c:v>Personeel</c:v>
                </c:pt>
                <c:pt idx="2">
                  <c:v>Kosten sociale dienst</c:v>
                </c:pt>
                <c:pt idx="3">
                  <c:v>Werkingssubsidies</c:v>
                </c:pt>
                <c:pt idx="4">
                  <c:v>Andere</c:v>
                </c:pt>
                <c:pt idx="5">
                  <c:v>Financieel</c:v>
                </c:pt>
              </c:strCache>
            </c:strRef>
          </c:cat>
          <c:val>
            <c:numRef>
              <c:f>'2022-taartjes'!$C$2:$C$7</c:f>
              <c:numCache>
                <c:formatCode>#,##0</c:formatCode>
                <c:ptCount val="6"/>
                <c:pt idx="0">
                  <c:v>3253663</c:v>
                </c:pt>
                <c:pt idx="1">
                  <c:v>14034415</c:v>
                </c:pt>
                <c:pt idx="2">
                  <c:v>955471</c:v>
                </c:pt>
                <c:pt idx="3">
                  <c:v>61524</c:v>
                </c:pt>
                <c:pt idx="4">
                  <c:v>99829</c:v>
                </c:pt>
                <c:pt idx="5">
                  <c:v>3234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911-4727-846D-88D1C4513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'2022-taartjes'!$B$1</c:f>
              <c:strCache>
                <c:ptCount val="1"/>
                <c:pt idx="0">
                  <c:v>STAD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38-4F91-A4EA-75FCA82B11F1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38-4F91-A4EA-75FCA82B11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38-4F91-A4EA-75FCA82B11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38-4F91-A4EA-75FCA82B11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38-4F91-A4EA-75FCA82B11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38-4F91-A4EA-75FCA82B11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'2022-taartjes'!$A$2:$A$7</c:f>
              <c:strCache>
                <c:ptCount val="6"/>
                <c:pt idx="0">
                  <c:v>Goed&amp;diensten</c:v>
                </c:pt>
                <c:pt idx="1">
                  <c:v>Personeel</c:v>
                </c:pt>
                <c:pt idx="2">
                  <c:v>Kosten sociale dienst</c:v>
                </c:pt>
                <c:pt idx="3">
                  <c:v>Werkingssubsidies</c:v>
                </c:pt>
                <c:pt idx="4">
                  <c:v>Andere</c:v>
                </c:pt>
                <c:pt idx="5">
                  <c:v>Financieel</c:v>
                </c:pt>
              </c:strCache>
            </c:strRef>
          </c:cat>
          <c:val>
            <c:numRef>
              <c:f>'2022-taartjes'!$B$2:$B$7</c:f>
              <c:numCache>
                <c:formatCode>#,##0</c:formatCode>
                <c:ptCount val="6"/>
                <c:pt idx="0">
                  <c:v>5060880</c:v>
                </c:pt>
                <c:pt idx="1">
                  <c:v>9847715</c:v>
                </c:pt>
                <c:pt idx="2">
                  <c:v>0</c:v>
                </c:pt>
                <c:pt idx="3">
                  <c:v>2895770</c:v>
                </c:pt>
                <c:pt idx="4">
                  <c:v>730791</c:v>
                </c:pt>
                <c:pt idx="5">
                  <c:v>290266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938-4F91-A4EA-75FCA82B1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917295110843057E-2"/>
          <c:y val="9.5496639428751653E-2"/>
          <c:w val="0.90408270488915699"/>
          <c:h val="0.8855448693978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'2020 - Financieel evenw'!$A$30</c:f>
              <c:strCache>
                <c:ptCount val="1"/>
                <c:pt idx="0">
                  <c:v>AFM 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'2020 - Financieel evenw'!$B$29:$I$29</c:f>
              <c:numCache>
                <c:formatCode>0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'2020 - Financieel evenw'!$B$30:$I$30</c:f>
              <c:numCache>
                <c:formatCode>#,##0</c:formatCode>
                <c:ptCount val="8"/>
                <c:pt idx="0">
                  <c:v>7408380</c:v>
                </c:pt>
                <c:pt idx="1">
                  <c:v>2461839</c:v>
                </c:pt>
                <c:pt idx="2">
                  <c:v>4723109</c:v>
                </c:pt>
                <c:pt idx="3">
                  <c:v>2435648</c:v>
                </c:pt>
                <c:pt idx="4">
                  <c:v>2518823</c:v>
                </c:pt>
                <c:pt idx="5">
                  <c:v>3077805</c:v>
                </c:pt>
                <c:pt idx="6">
                  <c:v>3979816</c:v>
                </c:pt>
                <c:pt idx="7">
                  <c:v>3390708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6-4DE1-96BF-AF556C1B0BD8}"/>
            </c:ext>
          </c:extLst>
        </c:ser>
        <c:ser>
          <c:idx val="1"/>
          <c:order val="1"/>
          <c:tx>
            <c:strRef>
              <c:f>'2020 - Financieel evenw'!$A$31</c:f>
              <c:strCache>
                <c:ptCount val="1"/>
                <c:pt idx="0">
                  <c:v>AFM 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'2020 - Financieel evenw'!$B$29:$I$29</c:f>
              <c:numCache>
                <c:formatCode>0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'2020 - Financieel evenw'!$B$31:$I$31</c:f>
              <c:numCache>
                <c:formatCode>#,##0</c:formatCode>
                <c:ptCount val="8"/>
                <c:pt idx="0">
                  <c:v>643067</c:v>
                </c:pt>
                <c:pt idx="1">
                  <c:v>838084</c:v>
                </c:pt>
                <c:pt idx="2">
                  <c:v>797226</c:v>
                </c:pt>
                <c:pt idx="3">
                  <c:v>845140</c:v>
                </c:pt>
                <c:pt idx="4">
                  <c:v>639706</c:v>
                </c:pt>
                <c:pt idx="5">
                  <c:v>-175628</c:v>
                </c:pt>
                <c:pt idx="6">
                  <c:v>-476641</c:v>
                </c:pt>
                <c:pt idx="7">
                  <c:v>-421622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6-4DE1-96BF-AF556C1B0BD8}"/>
            </c:ext>
          </c:extLst>
        </c:ser>
        <c:ser>
          <c:idx val="2"/>
          <c:order val="2"/>
          <c:tx>
            <c:strRef>
              <c:f>'2020 - Financieel evenw'!$A$32</c:f>
              <c:strCache>
                <c:ptCount val="1"/>
                <c:pt idx="0">
                  <c:v>AFM 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'2020 - Financieel evenw'!$B$29:$I$29</c:f>
              <c:numCache>
                <c:formatCode>0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'2020 - Financieel evenw'!$B$32:$I$32</c:f>
              <c:numCache>
                <c:formatCode>#,##0</c:formatCode>
                <c:ptCount val="8"/>
                <c:pt idx="0">
                  <c:v>-524887</c:v>
                </c:pt>
                <c:pt idx="1">
                  <c:v>-465112</c:v>
                </c:pt>
                <c:pt idx="2">
                  <c:v>-169733</c:v>
                </c:pt>
                <c:pt idx="3">
                  <c:v>-199245</c:v>
                </c:pt>
                <c:pt idx="4">
                  <c:v>812055</c:v>
                </c:pt>
                <c:pt idx="5">
                  <c:v>-212123</c:v>
                </c:pt>
                <c:pt idx="6">
                  <c:v>-149487</c:v>
                </c:pt>
                <c:pt idx="7">
                  <c:v>-299635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C6-4DE1-96BF-AF556C1B0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73157272"/>
        <c:axId val="573158256"/>
      </c:barChart>
      <c:lineChart>
        <c:grouping val="standard"/>
        <c:varyColors val="0"/>
        <c:ser>
          <c:idx val="3"/>
          <c:order val="3"/>
          <c:tx>
            <c:strRef>
              <c:f>'2020 - Financieel evenw'!$A$33</c:f>
              <c:strCache>
                <c:ptCount val="1"/>
                <c:pt idx="0">
                  <c:v>AFM Veurne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8204161155892563E-2"/>
                  <c:y val="2.8390892803142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C6-4DE1-96BF-AF556C1B0BD8}"/>
                </c:ext>
              </c:extLst>
            </c:dLbl>
            <c:dLbl>
              <c:idx val="4"/>
              <c:layout>
                <c:manualLayout>
                  <c:x val="-1.8204161155892563E-2"/>
                  <c:y val="-2.8390892803142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C6-4DE1-96BF-AF556C1B0BD8}"/>
                </c:ext>
              </c:extLst>
            </c:dLbl>
            <c:dLbl>
              <c:idx val="5"/>
              <c:layout>
                <c:manualLayout>
                  <c:x val="-8.4019205334888748E-3"/>
                  <c:y val="4.1295844077297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C6-4DE1-96BF-AF556C1B0BD8}"/>
                </c:ext>
              </c:extLst>
            </c:dLbl>
            <c:dLbl>
              <c:idx val="6"/>
              <c:layout>
                <c:manualLayout>
                  <c:x val="-1.4003200889148125E-2"/>
                  <c:y val="-5.420079535145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C6-4DE1-96BF-AF556C1B0B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'2020 - Financieel evenw'!$B$29:$I$29</c:f>
              <c:numCache>
                <c:formatCode>0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'2020 - Financieel evenw'!$B$33:$I$33</c:f>
              <c:numCache>
                <c:formatCode>#,##0</c:formatCode>
                <c:ptCount val="8"/>
                <c:pt idx="0">
                  <c:v>7526560</c:v>
                </c:pt>
                <c:pt idx="1">
                  <c:v>2834811</c:v>
                </c:pt>
                <c:pt idx="2">
                  <c:v>5350602</c:v>
                </c:pt>
                <c:pt idx="3">
                  <c:v>3081543</c:v>
                </c:pt>
                <c:pt idx="4">
                  <c:v>3970584</c:v>
                </c:pt>
                <c:pt idx="5">
                  <c:v>2690054</c:v>
                </c:pt>
                <c:pt idx="6">
                  <c:v>3353688</c:v>
                </c:pt>
                <c:pt idx="7">
                  <c:v>2669451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C6-4DE1-96BF-AF556C1B0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157272"/>
        <c:axId val="573158256"/>
      </c:lineChart>
      <c:catAx>
        <c:axId val="5731572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58256"/>
        <c:crosses val="autoZero"/>
        <c:auto val="1"/>
        <c:lblAlgn val="ctr"/>
        <c:lblOffset val="100"/>
        <c:noMultiLvlLbl val="0"/>
      </c:catAx>
      <c:valAx>
        <c:axId val="57315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5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/>
              <a:t>Exploitatieuitgaven stad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 err="1"/>
              <a:t>Exploitatieuitgaven</a:t>
            </a:r>
            <a:r>
              <a:rPr lang="nl-BE" dirty="0"/>
              <a:t> OCMW</a:t>
            </a:r>
          </a:p>
        </c:rich>
      </c:tx>
      <c:layout>
        <c:manualLayout>
          <c:xMode val="edge"/>
          <c:yMode val="edge"/>
          <c:x val="0.21140266841644798"/>
          <c:y val="0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'2022-taartjes'!$B$16</c:f>
              <c:strCache>
                <c:ptCount val="1"/>
                <c:pt idx="0">
                  <c:v>STAD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A8-4D7A-A5AC-73C149E82D5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A8-4D7A-A5AC-73C149E82D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A8-4D7A-A5AC-73C149E82D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8A8-4D7A-A5AC-73C149E82D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8A8-4D7A-A5AC-73C149E82D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8A8-4D7A-A5AC-73C149E82D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'2022-taartjes'!$A$17:$A$22</c:f>
              <c:strCache>
                <c:ptCount val="6"/>
                <c:pt idx="0">
                  <c:v>Ontvangsten werking</c:v>
                </c:pt>
                <c:pt idx="1">
                  <c:v>Fiscale ontvangsten </c:v>
                </c:pt>
                <c:pt idx="2">
                  <c:v>Werkingssubsidies</c:v>
                </c:pt>
                <c:pt idx="3">
                  <c:v>Recup kosten SD</c:v>
                </c:pt>
                <c:pt idx="4">
                  <c:v>Andere </c:v>
                </c:pt>
                <c:pt idx="5">
                  <c:v>Financieel</c:v>
                </c:pt>
              </c:strCache>
            </c:strRef>
          </c:cat>
          <c:val>
            <c:numRef>
              <c:f>'2022-taartjes'!$B$17:$B$22</c:f>
              <c:numCache>
                <c:formatCode>#,##0</c:formatCode>
                <c:ptCount val="6"/>
                <c:pt idx="0">
                  <c:v>883508</c:v>
                </c:pt>
                <c:pt idx="1">
                  <c:v>12400585</c:v>
                </c:pt>
                <c:pt idx="2">
                  <c:v>10028242</c:v>
                </c:pt>
                <c:pt idx="4">
                  <c:v>154729</c:v>
                </c:pt>
                <c:pt idx="5">
                  <c:v>1496510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8A8-4D7A-A5AC-73C149E82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'Staat O en K'!$A$7</c:f>
              <c:strCache>
                <c:ptCount val="1"/>
                <c:pt idx="0">
                  <c:v>Personeelskost stad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67-4E8A-958D-913333176CC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67-4E8A-958D-913333176CC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67-4E8A-958D-913333176CCA}"/>
                </c:ext>
              </c:extLst>
            </c:dLbl>
            <c:dLbl>
              <c:idx val="4"/>
              <c:layout>
                <c:manualLayout>
                  <c:x val="-1.8497109826589597E-2"/>
                  <c:y val="-2.5665701609340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366088631984583E-2"/>
                      <c:h val="3.4520368664563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967-4E8A-958D-913333176CCA}"/>
                </c:ext>
              </c:extLst>
            </c:dLbl>
            <c:dLbl>
              <c:idx val="5"/>
              <c:layout>
                <c:manualLayout>
                  <c:x val="-7.7071290944123313E-3"/>
                  <c:y val="3.079884193120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7-4E8A-958D-913333176CCA}"/>
                </c:ext>
              </c:extLst>
            </c:dLbl>
            <c:dLbl>
              <c:idx val="6"/>
              <c:layout>
                <c:manualLayout>
                  <c:x val="-2.4662813102119461E-2"/>
                  <c:y val="-3.8498552414010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7-4E8A-958D-913333176CCA}"/>
                </c:ext>
              </c:extLst>
            </c:dLbl>
            <c:dLbl>
              <c:idx val="7"/>
              <c:layout>
                <c:manualLayout>
                  <c:x val="-3.0828516377650458E-3"/>
                  <c:y val="1.0266280643736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67-4E8A-958D-913333176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'Staat O en K'!$B$6:$I$6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K'!$B$7:$I$7</c:f>
              <c:numCache>
                <c:formatCode>#,##0</c:formatCode>
                <c:ptCount val="8"/>
                <c:pt idx="0">
                  <c:v>8522971</c:v>
                </c:pt>
                <c:pt idx="1">
                  <c:v>8530955</c:v>
                </c:pt>
                <c:pt idx="2">
                  <c:v>8564303</c:v>
                </c:pt>
                <c:pt idx="3">
                  <c:v>8893163</c:v>
                </c:pt>
                <c:pt idx="4">
                  <c:v>9400932</c:v>
                </c:pt>
                <c:pt idx="5">
                  <c:v>9328932</c:v>
                </c:pt>
                <c:pt idx="6">
                  <c:v>9324958</c:v>
                </c:pt>
                <c:pt idx="7">
                  <c:v>9847715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967-4E8A-958D-913333176CCA}"/>
            </c:ext>
          </c:extLst>
        </c:ser>
        <c:ser>
          <c:idx val="1"/>
          <c:order val="1"/>
          <c:tx>
            <c:strRef>
              <c:f>'Staat O en K'!$A$8</c:f>
              <c:strCache>
                <c:ptCount val="1"/>
                <c:pt idx="0">
                  <c:v>Goederen en diensten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967-4E8A-958D-913333176CC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67-4E8A-958D-913333176CC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967-4E8A-958D-913333176CC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67-4E8A-958D-913333176CC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967-4E8A-958D-913333176CCA}"/>
                </c:ext>
              </c:extLst>
            </c:dLbl>
            <c:dLbl>
              <c:idx val="5"/>
              <c:layout>
                <c:manualLayout>
                  <c:x val="-4.7784200385356454E-2"/>
                  <c:y val="3.336541209214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967-4E8A-958D-913333176CCA}"/>
                </c:ext>
              </c:extLst>
            </c:dLbl>
            <c:dLbl>
              <c:idx val="6"/>
              <c:layout>
                <c:manualLayout>
                  <c:x val="-9.2485549132947983E-3"/>
                  <c:y val="2.0532561287472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967-4E8A-958D-913333176CCA}"/>
                </c:ext>
              </c:extLst>
            </c:dLbl>
            <c:dLbl>
              <c:idx val="7"/>
              <c:layout>
                <c:manualLayout>
                  <c:x val="-2.4662813102119572E-2"/>
                  <c:y val="1.79659911265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67-4E8A-958D-913333176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'Staat O en K'!$B$6:$I$6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K'!$B$8:$I$8</c:f>
              <c:numCache>
                <c:formatCode>#,##0</c:formatCode>
                <c:ptCount val="8"/>
                <c:pt idx="0">
                  <c:v>3079919</c:v>
                </c:pt>
                <c:pt idx="1">
                  <c:v>3264310</c:v>
                </c:pt>
                <c:pt idx="2">
                  <c:v>2834224</c:v>
                </c:pt>
                <c:pt idx="3">
                  <c:v>3137477</c:v>
                </c:pt>
                <c:pt idx="4">
                  <c:v>3064018</c:v>
                </c:pt>
                <c:pt idx="5">
                  <c:v>3098900</c:v>
                </c:pt>
                <c:pt idx="6">
                  <c:v>3823387</c:v>
                </c:pt>
                <c:pt idx="7">
                  <c:v>4738883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967-4E8A-958D-913333176CCA}"/>
            </c:ext>
          </c:extLst>
        </c:ser>
        <c:ser>
          <c:idx val="3"/>
          <c:order val="2"/>
          <c:tx>
            <c:strRef>
              <c:f>'Staat O en K'!$A$10</c:f>
              <c:strCache>
                <c:ptCount val="1"/>
                <c:pt idx="0">
                  <c:v>Toegestane werkingssubsidies</c:v>
                </c:pt>
              </c:strCache>
            </c:strRef>
          </c:tx>
          <c:spPr>
            <a:ln w="95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marker>
          <c:cat>
            <c:numRef>
              <c:f>'Staat O en K'!$B$6:$I$6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K'!$B$10:$I$10</c:f>
              <c:numCache>
                <c:formatCode>#,##0</c:formatCode>
                <c:ptCount val="8"/>
                <c:pt idx="0">
                  <c:v>4292627</c:v>
                </c:pt>
                <c:pt idx="1">
                  <c:v>4337367</c:v>
                </c:pt>
                <c:pt idx="2">
                  <c:v>1825476</c:v>
                </c:pt>
                <c:pt idx="3">
                  <c:v>4268498</c:v>
                </c:pt>
                <c:pt idx="4">
                  <c:v>4303808</c:v>
                </c:pt>
                <c:pt idx="5">
                  <c:v>2938873</c:v>
                </c:pt>
                <c:pt idx="6">
                  <c:v>2955806</c:v>
                </c:pt>
                <c:pt idx="7">
                  <c:v>2895770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C967-4E8A-958D-913333176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151680"/>
        <c:axId val="502149384"/>
      </c:lineChart>
      <c:catAx>
        <c:axId val="502151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2149384"/>
        <c:crosses val="autoZero"/>
        <c:auto val="1"/>
        <c:lblAlgn val="ctr"/>
        <c:lblOffset val="100"/>
        <c:tickMarkSkip val="1"/>
        <c:noMultiLvlLbl val="0"/>
      </c:catAx>
      <c:valAx>
        <c:axId val="502149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215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'2022-taartjes'!$C$16</c:f>
              <c:strCache>
                <c:ptCount val="1"/>
                <c:pt idx="0">
                  <c:v>OCMW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27-4FE1-8D68-1B7C7C894D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27-4FE1-8D68-1B7C7C894D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27-4FE1-8D68-1B7C7C894D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27-4FE1-8D68-1B7C7C894D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27-4FE1-8D68-1B7C7C894D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127-4FE1-8D68-1B7C7C894D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'2022-taartjes'!$A$17:$A$22</c:f>
              <c:strCache>
                <c:ptCount val="6"/>
                <c:pt idx="0">
                  <c:v>Ontvangsten werking</c:v>
                </c:pt>
                <c:pt idx="1">
                  <c:v>Fiscale ontvangsten </c:v>
                </c:pt>
                <c:pt idx="2">
                  <c:v>Werkingssubsidies</c:v>
                </c:pt>
                <c:pt idx="3">
                  <c:v>Recup kosten SD</c:v>
                </c:pt>
                <c:pt idx="4">
                  <c:v>Andere </c:v>
                </c:pt>
                <c:pt idx="5">
                  <c:v>Financieel</c:v>
                </c:pt>
              </c:strCache>
            </c:strRef>
          </c:cat>
          <c:val>
            <c:numRef>
              <c:f>'2022-taartjes'!$C$17:$C$22</c:f>
              <c:numCache>
                <c:formatCode>General</c:formatCode>
                <c:ptCount val="6"/>
                <c:pt idx="0" formatCode="#,##0">
                  <c:v>9814285</c:v>
                </c:pt>
                <c:pt idx="1">
                  <c:v>0</c:v>
                </c:pt>
                <c:pt idx="2" formatCode="#,##0">
                  <c:v>7472188</c:v>
                </c:pt>
                <c:pt idx="3" formatCode="#,##0">
                  <c:v>52698</c:v>
                </c:pt>
                <c:pt idx="4" formatCode="#,##0">
                  <c:v>377784</c:v>
                </c:pt>
                <c:pt idx="5" formatCode="#,##0">
                  <c:v>322539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27-4FE1-8D68-1B7C7C894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'2022-taartjes'!$D$16</c:f>
              <c:strCache>
                <c:ptCount val="1"/>
                <c:pt idx="0">
                  <c:v>AGB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6-4B93-B00B-07C59165C0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26-4B93-B00B-07C59165C0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26-4B93-B00B-07C59165C0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26-4B93-B00B-07C59165C0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26-4B93-B00B-07C59165C0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626-4B93-B00B-07C59165C0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'2022-taartjes'!$A$17:$A$22</c:f>
              <c:strCache>
                <c:ptCount val="6"/>
                <c:pt idx="0">
                  <c:v>Ontvangsten werking</c:v>
                </c:pt>
                <c:pt idx="1">
                  <c:v>Fiscale ontvangsten </c:v>
                </c:pt>
                <c:pt idx="2">
                  <c:v>Werkingssubsidies</c:v>
                </c:pt>
                <c:pt idx="3">
                  <c:v>Recup kosten SD</c:v>
                </c:pt>
                <c:pt idx="4">
                  <c:v>Andere </c:v>
                </c:pt>
                <c:pt idx="5">
                  <c:v>Financieel</c:v>
                </c:pt>
              </c:strCache>
            </c:strRef>
          </c:cat>
          <c:val>
            <c:numRef>
              <c:f>'2022-taartjes'!$D$17:$D$22</c:f>
              <c:numCache>
                <c:formatCode>General</c:formatCode>
                <c:ptCount val="6"/>
                <c:pt idx="0" formatCode="#,##0">
                  <c:v>183795</c:v>
                </c:pt>
                <c:pt idx="4">
                  <c:v>1241</c:v>
                </c:pt>
                <c:pt idx="5" formatCode="#,##0">
                  <c:v>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626-4B93-B00B-07C59165C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nl-BE"/>
              <a:t>Evolutie energieprijzen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'evolutie prijzen'!$A$4</c:f>
              <c:strCache>
                <c:ptCount val="1"/>
                <c:pt idx="0">
                  <c:v>eenheidsprijs gas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'evolutie prijzen'!$F$2:$AF$2</c:f>
              <c:numCache>
                <c:formatCode>mmm\-yy</c:formatCode>
                <c:ptCount val="27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</c:numCache>
            </c:numRef>
          </c:cat>
          <c:val>
            <c:numRef>
              <c:f>'evolutie prijzen'!$B$4:$AA$4</c:f>
              <c:numCache>
                <c:formatCode>#,##0.000_ ;[Red]\-#,##0.000\ </c:formatCode>
                <c:ptCount val="26"/>
                <c:pt idx="0">
                  <c:v>10.442</c:v>
                </c:pt>
                <c:pt idx="1">
                  <c:v>13.391999999999999</c:v>
                </c:pt>
                <c:pt idx="2">
                  <c:v>13.760999999999999</c:v>
                </c:pt>
                <c:pt idx="3">
                  <c:v>14.881</c:v>
                </c:pt>
                <c:pt idx="4">
                  <c:v>19.123000000000001</c:v>
                </c:pt>
                <c:pt idx="5">
                  <c:v>18.992000000000001</c:v>
                </c:pt>
                <c:pt idx="6">
                  <c:v>17.164999999999999</c:v>
                </c:pt>
                <c:pt idx="7">
                  <c:v>19.937999999999999</c:v>
                </c:pt>
                <c:pt idx="8">
                  <c:v>23.58</c:v>
                </c:pt>
                <c:pt idx="9">
                  <c:v>26.58</c:v>
                </c:pt>
                <c:pt idx="10">
                  <c:v>34.569000000000003</c:v>
                </c:pt>
                <c:pt idx="11">
                  <c:v>41.743000000000002</c:v>
                </c:pt>
                <c:pt idx="12">
                  <c:v>57.241</c:v>
                </c:pt>
                <c:pt idx="13">
                  <c:v>89.2</c:v>
                </c:pt>
                <c:pt idx="14">
                  <c:v>78.346999999999994</c:v>
                </c:pt>
                <c:pt idx="15">
                  <c:v>104.488</c:v>
                </c:pt>
                <c:pt idx="16">
                  <c:v>82.551000000000002</c:v>
                </c:pt>
                <c:pt idx="17">
                  <c:v>80.646000000000001</c:v>
                </c:pt>
                <c:pt idx="18">
                  <c:v>132.78299999999999</c:v>
                </c:pt>
                <c:pt idx="19">
                  <c:v>108.3</c:v>
                </c:pt>
                <c:pt idx="20">
                  <c:v>96.227000000000004</c:v>
                </c:pt>
                <c:pt idx="21">
                  <c:v>89.034999999999997</c:v>
                </c:pt>
                <c:pt idx="22">
                  <c:v>154.238</c:v>
                </c:pt>
                <c:pt idx="23">
                  <c:v>188.608</c:v>
                </c:pt>
                <c:pt idx="24">
                  <c:v>208.25700000000001</c:v>
                </c:pt>
                <c:pt idx="25">
                  <c:v>121.872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EF-47FC-AA53-063DF65D46F0}"/>
            </c:ext>
          </c:extLst>
        </c:ser>
        <c:ser>
          <c:idx val="1"/>
          <c:order val="1"/>
          <c:tx>
            <c:strRef>
              <c:f>'evolutie prijzen'!$A$14</c:f>
              <c:strCache>
                <c:ptCount val="1"/>
                <c:pt idx="0">
                  <c:v>eenheidsprijs nachturen elek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'evolutie prijzen'!$F$2:$AF$2</c:f>
              <c:numCache>
                <c:formatCode>mmm\-yy</c:formatCode>
                <c:ptCount val="27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</c:numCache>
            </c:numRef>
          </c:cat>
          <c:val>
            <c:numRef>
              <c:f>'evolutie prijzen'!$F$14:$AF$14</c:f>
              <c:numCache>
                <c:formatCode>#,##0.000_ ;[Red]\-#,##0.000\ </c:formatCode>
                <c:ptCount val="27"/>
                <c:pt idx="0">
                  <c:v>69.165000000000006</c:v>
                </c:pt>
                <c:pt idx="1">
                  <c:v>59.17</c:v>
                </c:pt>
                <c:pt idx="2">
                  <c:v>54.466000000000001</c:v>
                </c:pt>
                <c:pt idx="3">
                  <c:v>64.177000000000007</c:v>
                </c:pt>
                <c:pt idx="4">
                  <c:v>66.462000000000003</c:v>
                </c:pt>
                <c:pt idx="5">
                  <c:v>85.906999999999996</c:v>
                </c:pt>
                <c:pt idx="6">
                  <c:v>84.617000000000004</c:v>
                </c:pt>
                <c:pt idx="7">
                  <c:v>93.75</c:v>
                </c:pt>
                <c:pt idx="8">
                  <c:v>121.43600000000001</c:v>
                </c:pt>
                <c:pt idx="9">
                  <c:v>139.91499999999999</c:v>
                </c:pt>
                <c:pt idx="10">
                  <c:v>172.976</c:v>
                </c:pt>
                <c:pt idx="11">
                  <c:v>213.55500000000001</c:v>
                </c:pt>
                <c:pt idx="12">
                  <c:v>163.048</c:v>
                </c:pt>
                <c:pt idx="13">
                  <c:v>137.977</c:v>
                </c:pt>
                <c:pt idx="14">
                  <c:v>238.80799999999999</c:v>
                </c:pt>
                <c:pt idx="15">
                  <c:v>166.14500000000001</c:v>
                </c:pt>
                <c:pt idx="16">
                  <c:v>166.012</c:v>
                </c:pt>
                <c:pt idx="17">
                  <c:v>196.13</c:v>
                </c:pt>
                <c:pt idx="18">
                  <c:v>301.16899999999998</c:v>
                </c:pt>
                <c:pt idx="19">
                  <c:v>273.01299999999998</c:v>
                </c:pt>
                <c:pt idx="20">
                  <c:v>388.52600000000001</c:v>
                </c:pt>
                <c:pt idx="21">
                  <c:v>134.54499999999999</c:v>
                </c:pt>
                <c:pt idx="22">
                  <c:v>146.065</c:v>
                </c:pt>
                <c:pt idx="23">
                  <c:v>205.48699999999999</c:v>
                </c:pt>
                <c:pt idx="24">
                  <c:v>104.33199999999999</c:v>
                </c:pt>
                <c:pt idx="25">
                  <c:v>131.88</c:v>
                </c:pt>
                <c:pt idx="26">
                  <c:v>101.508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EF-47FC-AA53-063DF65D46F0}"/>
            </c:ext>
          </c:extLst>
        </c:ser>
        <c:ser>
          <c:idx val="2"/>
          <c:order val="2"/>
          <c:tx>
            <c:strRef>
              <c:f>'evolutie prijzen'!$A$15</c:f>
              <c:strCache>
                <c:ptCount val="1"/>
                <c:pt idx="0">
                  <c:v>eenheidsprijs daguren elek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'evolutie prijzen'!$F$2:$AF$2</c:f>
              <c:numCache>
                <c:formatCode>mmm\-yy</c:formatCode>
                <c:ptCount val="27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</c:numCache>
            </c:numRef>
          </c:cat>
          <c:val>
            <c:numRef>
              <c:f>'evolutie prijzen'!$F$15:$AF$15</c:f>
              <c:numCache>
                <c:formatCode>#,##0.000_ ;[Red]\-#,##0.000\ </c:formatCode>
                <c:ptCount val="27"/>
                <c:pt idx="0">
                  <c:v>50.134999999999998</c:v>
                </c:pt>
                <c:pt idx="1">
                  <c:v>40.636000000000003</c:v>
                </c:pt>
                <c:pt idx="2">
                  <c:v>39.61</c:v>
                </c:pt>
                <c:pt idx="3">
                  <c:v>50.872999999999998</c:v>
                </c:pt>
                <c:pt idx="4">
                  <c:v>47.884999999999998</c:v>
                </c:pt>
                <c:pt idx="5">
                  <c:v>65.739999999999995</c:v>
                </c:pt>
                <c:pt idx="6">
                  <c:v>72.408000000000001</c:v>
                </c:pt>
                <c:pt idx="7">
                  <c:v>68.423000000000002</c:v>
                </c:pt>
                <c:pt idx="8">
                  <c:v>153.30600000000001</c:v>
                </c:pt>
                <c:pt idx="9">
                  <c:v>199.73500000000001</c:v>
                </c:pt>
                <c:pt idx="10">
                  <c:v>245.52</c:v>
                </c:pt>
                <c:pt idx="11">
                  <c:v>289.63900000000001</c:v>
                </c:pt>
                <c:pt idx="12">
                  <c:v>233.68799999999999</c:v>
                </c:pt>
                <c:pt idx="13">
                  <c:v>191.911</c:v>
                </c:pt>
                <c:pt idx="14">
                  <c:v>294.12099999999998</c:v>
                </c:pt>
                <c:pt idx="15">
                  <c:v>213.58099999999999</c:v>
                </c:pt>
                <c:pt idx="16">
                  <c:v>189.49700000000001</c:v>
                </c:pt>
                <c:pt idx="17">
                  <c:v>248.619</c:v>
                </c:pt>
                <c:pt idx="18">
                  <c:v>352.48200000000003</c:v>
                </c:pt>
                <c:pt idx="19">
                  <c:v>338.55700000000002</c:v>
                </c:pt>
                <c:pt idx="20">
                  <c:v>469.12299999999999</c:v>
                </c:pt>
                <c:pt idx="21">
                  <c:v>188.51900000000001</c:v>
                </c:pt>
                <c:pt idx="22">
                  <c:v>232.59299999999999</c:v>
                </c:pt>
                <c:pt idx="23">
                  <c:v>318.02999999999997</c:v>
                </c:pt>
                <c:pt idx="24">
                  <c:v>167.94399999999999</c:v>
                </c:pt>
                <c:pt idx="25">
                  <c:v>158.02099999999999</c:v>
                </c:pt>
                <c:pt idx="26">
                  <c:v>118.488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EF-47FC-AA53-063DF65D4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944320"/>
        <c:axId val="1"/>
      </c:lineChart>
      <c:dateAx>
        <c:axId val="46894432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_ ;[Red]\-#,##0.000\ 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4689443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2187441085993282"/>
          <c:w val="0.85815380138986042"/>
          <c:h val="4.838743544153756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B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84054390106"/>
          <c:y val="3.1317600301680869E-2"/>
          <c:w val="0.88681594560989396"/>
          <c:h val="0.86526527202494175"/>
        </c:manualLayout>
      </c:layout>
      <c:lineChart>
        <c:grouping val="standard"/>
        <c:varyColors val="0"/>
        <c:ser>
          <c:idx val="0"/>
          <c:order val="0"/>
          <c:tx>
            <c:strRef>
              <c:f>'Staat O en K'!$A$86</c:f>
              <c:strCache>
                <c:ptCount val="1"/>
                <c:pt idx="0">
                  <c:v>Opbrengsten uit de werking</c:v>
                </c:pt>
              </c:strCache>
            </c:strRef>
          </c:tx>
          <c:spPr>
            <a:ln w="381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'Staat O en K'!$B$85:$I$85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K'!$B$86:$I$86</c:f>
              <c:numCache>
                <c:formatCode>#,##0.00</c:formatCode>
                <c:ptCount val="8"/>
                <c:pt idx="0">
                  <c:v>1568505</c:v>
                </c:pt>
                <c:pt idx="1">
                  <c:v>1738492</c:v>
                </c:pt>
                <c:pt idx="2">
                  <c:v>952920</c:v>
                </c:pt>
                <c:pt idx="3">
                  <c:v>1505181</c:v>
                </c:pt>
                <c:pt idx="4">
                  <c:v>1463507</c:v>
                </c:pt>
                <c:pt idx="5">
                  <c:v>590206</c:v>
                </c:pt>
                <c:pt idx="6">
                  <c:v>802361</c:v>
                </c:pt>
                <c:pt idx="7">
                  <c:v>883508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A-4F12-B03F-238062713F1D}"/>
            </c:ext>
          </c:extLst>
        </c:ser>
        <c:ser>
          <c:idx val="1"/>
          <c:order val="1"/>
          <c:tx>
            <c:strRef>
              <c:f>'Staat O en K'!$A$87</c:f>
              <c:strCache>
                <c:ptCount val="1"/>
                <c:pt idx="0">
                  <c:v>Fiscale opbrengsten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CA-4F12-B03F-238062713F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CA-4F12-B03F-238062713F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CA-4F12-B03F-238062713F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CA-4F12-B03F-238062713F1D}"/>
                </c:ext>
              </c:extLst>
            </c:dLbl>
            <c:dLbl>
              <c:idx val="4"/>
              <c:layout>
                <c:manualLayout>
                  <c:x val="-2.3278561684630369E-2"/>
                  <c:y val="3.1317600301680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25137482603082E-2"/>
                      <c:h val="3.96288096125115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68CA-4F12-B03F-238062713F1D}"/>
                </c:ext>
              </c:extLst>
            </c:dLbl>
            <c:dLbl>
              <c:idx val="5"/>
              <c:layout>
                <c:manualLayout>
                  <c:x val="-2.1909234526711036E-2"/>
                  <c:y val="-3.85447388328379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25137482603082E-2"/>
                      <c:h val="2.99926249043020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68CA-4F12-B03F-238062713F1D}"/>
                </c:ext>
              </c:extLst>
            </c:dLbl>
            <c:dLbl>
              <c:idx val="6"/>
              <c:layout>
                <c:manualLayout>
                  <c:x val="-1.0954617263355467E-2"/>
                  <c:y val="2.6499507947576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8CA-4F12-B03F-238062713F1D}"/>
                </c:ext>
              </c:extLst>
            </c:dLbl>
            <c:dLbl>
              <c:idx val="7"/>
              <c:layout>
                <c:manualLayout>
                  <c:x val="0"/>
                  <c:y val="-3.1317600301680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CA-4F12-B03F-238062713F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K'!$B$85:$I$85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K'!$B$87:$I$87</c:f>
              <c:numCache>
                <c:formatCode>#,##0.00</c:formatCode>
                <c:ptCount val="8"/>
                <c:pt idx="0">
                  <c:v>11119034</c:v>
                </c:pt>
                <c:pt idx="1">
                  <c:v>10790981</c:v>
                </c:pt>
                <c:pt idx="2">
                  <c:v>10616529</c:v>
                </c:pt>
                <c:pt idx="3">
                  <c:v>11199598</c:v>
                </c:pt>
                <c:pt idx="4">
                  <c:v>11556685</c:v>
                </c:pt>
                <c:pt idx="5">
                  <c:v>11545053</c:v>
                </c:pt>
                <c:pt idx="6">
                  <c:v>11993156</c:v>
                </c:pt>
                <c:pt idx="7">
                  <c:v>12400585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CA-4F12-B03F-238062713F1D}"/>
            </c:ext>
          </c:extLst>
        </c:ser>
        <c:ser>
          <c:idx val="2"/>
          <c:order val="2"/>
          <c:tx>
            <c:strRef>
              <c:f>'Staat O en K'!$A$88</c:f>
              <c:strCache>
                <c:ptCount val="1"/>
                <c:pt idx="0">
                  <c:v>Werkingssubsidies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CA-4F12-B03F-238062713F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CA-4F12-B03F-238062713F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CA-4F12-B03F-238062713F1D}"/>
                </c:ext>
              </c:extLst>
            </c:dLbl>
            <c:dLbl>
              <c:idx val="3"/>
              <c:layout>
                <c:manualLayout>
                  <c:x val="-1.7801253052952635E-2"/>
                  <c:y val="2.6499507947576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CA-4F12-B03F-238062713F1D}"/>
                </c:ext>
              </c:extLst>
            </c:dLbl>
            <c:dLbl>
              <c:idx val="4"/>
              <c:layout>
                <c:manualLayout>
                  <c:x val="-2.738654315838867E-2"/>
                  <c:y val="-2.8908554124628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CA-4F12-B03F-238062713F1D}"/>
                </c:ext>
              </c:extLst>
            </c:dLbl>
            <c:dLbl>
              <c:idx val="5"/>
              <c:layout>
                <c:manualLayout>
                  <c:x val="-1.3693271579194435E-2"/>
                  <c:y val="3.854473883283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CA-4F12-B03F-238062713F1D}"/>
                </c:ext>
              </c:extLst>
            </c:dLbl>
            <c:dLbl>
              <c:idx val="6"/>
              <c:layout>
                <c:manualLayout>
                  <c:x val="-3.2863851790066408E-2"/>
                  <c:y val="3.3726646478733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CA-4F12-B03F-238062713F1D}"/>
                </c:ext>
              </c:extLst>
            </c:dLbl>
            <c:dLbl>
              <c:idx val="7"/>
              <c:layout>
                <c:manualLayout>
                  <c:x val="0"/>
                  <c:y val="-3.131760030168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CA-4F12-B03F-238062713F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K'!$B$85:$I$85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K'!$B$88:$I$88</c:f>
              <c:numCache>
                <c:formatCode>#,##0.00</c:formatCode>
                <c:ptCount val="8"/>
                <c:pt idx="0">
                  <c:v>6944273</c:v>
                </c:pt>
                <c:pt idx="1">
                  <c:v>7333654</c:v>
                </c:pt>
                <c:pt idx="2">
                  <c:v>7577422</c:v>
                </c:pt>
                <c:pt idx="3">
                  <c:v>7625244</c:v>
                </c:pt>
                <c:pt idx="4">
                  <c:v>8688032</c:v>
                </c:pt>
                <c:pt idx="5">
                  <c:v>8405483</c:v>
                </c:pt>
                <c:pt idx="6">
                  <c:v>10359260</c:v>
                </c:pt>
                <c:pt idx="7">
                  <c:v>10028242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CA-4F12-B03F-238062713F1D}"/>
            </c:ext>
          </c:extLst>
        </c:ser>
        <c:ser>
          <c:idx val="5"/>
          <c:order val="3"/>
          <c:tx>
            <c:strRef>
              <c:f>'Staat O en K'!$A$91</c:f>
              <c:strCache>
                <c:ptCount val="1"/>
                <c:pt idx="0">
                  <c:v>Financiele opbrengsten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'Staat O en K'!$B$85:$I$85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K'!$B$91:$I$91</c:f>
              <c:numCache>
                <c:formatCode>#,##0.00</c:formatCode>
                <c:ptCount val="8"/>
                <c:pt idx="0">
                  <c:v>6758810</c:v>
                </c:pt>
                <c:pt idx="1">
                  <c:v>1781144</c:v>
                </c:pt>
                <c:pt idx="2">
                  <c:v>2038959</c:v>
                </c:pt>
                <c:pt idx="3">
                  <c:v>1793385</c:v>
                </c:pt>
                <c:pt idx="4">
                  <c:v>1852047</c:v>
                </c:pt>
                <c:pt idx="5">
                  <c:v>1630937</c:v>
                </c:pt>
                <c:pt idx="6">
                  <c:v>1648674</c:v>
                </c:pt>
                <c:pt idx="7">
                  <c:v>1496510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CA-4F12-B03F-238062713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109720"/>
        <c:axId val="577111032"/>
      </c:lineChart>
      <c:catAx>
        <c:axId val="57710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7111032"/>
        <c:crosses val="autoZero"/>
        <c:auto val="1"/>
        <c:lblAlgn val="ctr"/>
        <c:lblOffset val="100"/>
        <c:noMultiLvlLbl val="0"/>
      </c:catAx>
      <c:valAx>
        <c:axId val="577111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710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141968569276E-2"/>
          <c:y val="4.5391186246827975E-2"/>
          <c:w val="0.64779801415239902"/>
          <c:h val="0.89111553052544512"/>
        </c:manualLayout>
      </c:layout>
      <c:lineChart>
        <c:grouping val="standard"/>
        <c:varyColors val="0"/>
        <c:ser>
          <c:idx val="0"/>
          <c:order val="0"/>
          <c:tx>
            <c:strRef>
              <c:f>'Staat O en K'!$A$26</c:f>
              <c:strCache>
                <c:ptCount val="1"/>
                <c:pt idx="0">
                  <c:v>Personeelskost OCMW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6C-4FEF-B06E-A9A168E3AED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6C-4FEF-B06E-A9A168E3AE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6C-4FEF-B06E-A9A168E3AED8}"/>
                </c:ext>
              </c:extLst>
            </c:dLbl>
            <c:dLbl>
              <c:idx val="3"/>
              <c:layout>
                <c:manualLayout>
                  <c:x val="-5.0541033520359741E-2"/>
                  <c:y val="-3.5664503479650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6C-4FEF-B06E-A9A168E3AED8}"/>
                </c:ext>
              </c:extLst>
            </c:dLbl>
            <c:dLbl>
              <c:idx val="4"/>
              <c:layout>
                <c:manualLayout>
                  <c:x val="-2.8880590583062846E-2"/>
                  <c:y val="3.8906731068709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6C-4FEF-B06E-A9A168E3AED8}"/>
                </c:ext>
              </c:extLst>
            </c:dLbl>
            <c:dLbl>
              <c:idx val="5"/>
              <c:layout>
                <c:manualLayout>
                  <c:x val="-1.8772383878990887E-2"/>
                  <c:y val="-3.5664503479650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6C-4FEF-B06E-A9A168E3AED8}"/>
                </c:ext>
              </c:extLst>
            </c:dLbl>
            <c:dLbl>
              <c:idx val="6"/>
              <c:layout>
                <c:manualLayout>
                  <c:x val="-3.8988797287134697E-2"/>
                  <c:y val="3.8906731068709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6C-4FEF-B06E-A9A168E3AE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K'!$B$25:$I$25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K'!$B$26:$I$26</c:f>
              <c:numCache>
                <c:formatCode>#,##0</c:formatCode>
                <c:ptCount val="8"/>
                <c:pt idx="0">
                  <c:v>10784308</c:v>
                </c:pt>
                <c:pt idx="1">
                  <c:v>11070639</c:v>
                </c:pt>
                <c:pt idx="2">
                  <c:v>11563039</c:v>
                </c:pt>
                <c:pt idx="3">
                  <c:v>11879791</c:v>
                </c:pt>
                <c:pt idx="4">
                  <c:v>12433617</c:v>
                </c:pt>
                <c:pt idx="5">
                  <c:v>13025192</c:v>
                </c:pt>
                <c:pt idx="6">
                  <c:v>12625970</c:v>
                </c:pt>
                <c:pt idx="7">
                  <c:v>14034415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C6C-4FEF-B06E-A9A168E3AED8}"/>
            </c:ext>
          </c:extLst>
        </c:ser>
        <c:ser>
          <c:idx val="1"/>
          <c:order val="1"/>
          <c:tx>
            <c:strRef>
              <c:f>'Staat O en K'!$A$27</c:f>
              <c:strCache>
                <c:ptCount val="1"/>
                <c:pt idx="0">
                  <c:v>Goederen en diensten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25-4114-BCA0-38498AD7D84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25-4114-BCA0-38498AD7D84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25-4114-BCA0-38498AD7D84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25-4114-BCA0-38498AD7D84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25-4114-BCA0-38498AD7D844}"/>
                </c:ext>
              </c:extLst>
            </c:dLbl>
            <c:dLbl>
              <c:idx val="5"/>
              <c:layout>
                <c:manualLayout>
                  <c:x val="-3.0324620112215876E-2"/>
                  <c:y val="-2.5937820712473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25-4114-BCA0-38498AD7D844}"/>
                </c:ext>
              </c:extLst>
            </c:dLbl>
            <c:dLbl>
              <c:idx val="6"/>
              <c:layout>
                <c:manualLayout>
                  <c:x val="-4.4764915403747246E-2"/>
                  <c:y val="6.8086779370241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25-4114-BCA0-38498AD7D844}"/>
                </c:ext>
              </c:extLst>
            </c:dLbl>
            <c:dLbl>
              <c:idx val="7"/>
              <c:layout>
                <c:manualLayout>
                  <c:x val="-3.3212679170522147E-2"/>
                  <c:y val="-6.1602324192123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25-4114-BCA0-38498AD7D8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K'!$B$25:$I$25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K'!$B$27:$I$27</c:f>
              <c:numCache>
                <c:formatCode>#,##0</c:formatCode>
                <c:ptCount val="8"/>
                <c:pt idx="0">
                  <c:v>2608121</c:v>
                </c:pt>
                <c:pt idx="1">
                  <c:v>2727245</c:v>
                </c:pt>
                <c:pt idx="2">
                  <c:v>2597028</c:v>
                </c:pt>
                <c:pt idx="3">
                  <c:v>2682527</c:v>
                </c:pt>
                <c:pt idx="4">
                  <c:v>2626007</c:v>
                </c:pt>
                <c:pt idx="5">
                  <c:v>2382472</c:v>
                </c:pt>
                <c:pt idx="6">
                  <c:v>2673344</c:v>
                </c:pt>
                <c:pt idx="7">
                  <c:v>3253663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C6C-4FEF-B06E-A9A168E3AED8}"/>
            </c:ext>
          </c:extLst>
        </c:ser>
        <c:ser>
          <c:idx val="2"/>
          <c:order val="2"/>
          <c:tx>
            <c:strRef>
              <c:f>'Staat O en K'!$A$28</c:f>
              <c:strCache>
                <c:ptCount val="1"/>
                <c:pt idx="0">
                  <c:v>Afschrijvingen en voorzieningen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'Staat O en K'!$B$25:$I$25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K'!$B$28:$I$28</c:f>
              <c:numCache>
                <c:formatCode>#,##0</c:formatCode>
                <c:ptCount val="8"/>
                <c:pt idx="0">
                  <c:v>1365267</c:v>
                </c:pt>
                <c:pt idx="1">
                  <c:v>1027518</c:v>
                </c:pt>
                <c:pt idx="2">
                  <c:v>1859692</c:v>
                </c:pt>
                <c:pt idx="3">
                  <c:v>1435285</c:v>
                </c:pt>
                <c:pt idx="4">
                  <c:v>3383335</c:v>
                </c:pt>
                <c:pt idx="5">
                  <c:v>1659843</c:v>
                </c:pt>
                <c:pt idx="6">
                  <c:v>2183048</c:v>
                </c:pt>
                <c:pt idx="7">
                  <c:v>1278716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C6C-4FEF-B06E-A9A168E3A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148728"/>
        <c:axId val="502157584"/>
      </c:lineChart>
      <c:catAx>
        <c:axId val="502148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2157584"/>
        <c:crosses val="autoZero"/>
        <c:auto val="1"/>
        <c:lblAlgn val="ctr"/>
        <c:lblOffset val="100"/>
        <c:noMultiLvlLbl val="0"/>
      </c:catAx>
      <c:valAx>
        <c:axId val="50215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214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'Staat O en K'!$A$101</c:f>
              <c:strCache>
                <c:ptCount val="1"/>
                <c:pt idx="0">
                  <c:v>Opbrengsten uit de werking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FA-48BB-9338-6FB92B3D2D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FA-48BB-9338-6FB92B3D2D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5FA-48BB-9338-6FB92B3D2D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FA-48BB-9338-6FB92B3D2D7E}"/>
                </c:ext>
              </c:extLst>
            </c:dLbl>
            <c:dLbl>
              <c:idx val="4"/>
              <c:layout>
                <c:manualLayout>
                  <c:x val="-1.4721950100914483E-2"/>
                  <c:y val="-3.0472637810704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FA-48BB-9338-6FB92B3D2D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K'!$B$100:$I$100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K'!$B$101:$I$101</c:f>
              <c:numCache>
                <c:formatCode>#,##0.00</c:formatCode>
                <c:ptCount val="8"/>
                <c:pt idx="0">
                  <c:v>7993026</c:v>
                </c:pt>
                <c:pt idx="1">
                  <c:v>8227445</c:v>
                </c:pt>
                <c:pt idx="2">
                  <c:v>8223387</c:v>
                </c:pt>
                <c:pt idx="3">
                  <c:v>8523210</c:v>
                </c:pt>
                <c:pt idx="4">
                  <c:v>8836808</c:v>
                </c:pt>
                <c:pt idx="5">
                  <c:v>8783336</c:v>
                </c:pt>
                <c:pt idx="6">
                  <c:v>8074381</c:v>
                </c:pt>
                <c:pt idx="7">
                  <c:v>9814285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FA-48BB-9338-6FB92B3D2D7E}"/>
            </c:ext>
          </c:extLst>
        </c:ser>
        <c:ser>
          <c:idx val="1"/>
          <c:order val="1"/>
          <c:tx>
            <c:strRef>
              <c:f>'Staat O en K'!$A$102</c:f>
              <c:strCache>
                <c:ptCount val="1"/>
                <c:pt idx="0">
                  <c:v>Algemene werkingssubsidies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FA-48BB-9338-6FB92B3D2D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FA-48BB-9338-6FB92B3D2D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FA-48BB-9338-6FB92B3D2D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FA-48BB-9338-6FB92B3D2D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K'!$B$100:$I$100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K'!$B$102:$I$102</c:f>
              <c:numCache>
                <c:formatCode>#,##0.00</c:formatCode>
                <c:ptCount val="8"/>
                <c:pt idx="0">
                  <c:v>2108946</c:v>
                </c:pt>
                <c:pt idx="1">
                  <c:v>2387874</c:v>
                </c:pt>
                <c:pt idx="2">
                  <c:v>2582515</c:v>
                </c:pt>
                <c:pt idx="3">
                  <c:v>2748847</c:v>
                </c:pt>
                <c:pt idx="4">
                  <c:v>2760051</c:v>
                </c:pt>
                <c:pt idx="5">
                  <c:v>1001452</c:v>
                </c:pt>
                <c:pt idx="6">
                  <c:v>977730</c:v>
                </c:pt>
                <c:pt idx="7">
                  <c:v>1167601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FA-48BB-9338-6FB92B3D2D7E}"/>
            </c:ext>
          </c:extLst>
        </c:ser>
        <c:ser>
          <c:idx val="2"/>
          <c:order val="2"/>
          <c:tx>
            <c:strRef>
              <c:f>'Staat O en K'!$A$103</c:f>
              <c:strCache>
                <c:ptCount val="1"/>
                <c:pt idx="0">
                  <c:v>specifieke werkingssubsidies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FA-48BB-9338-6FB92B3D2D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FA-48BB-9338-6FB92B3D2D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FA-48BB-9338-6FB92B3D2D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FA-48BB-9338-6FB92B3D2D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K'!$B$100:$I$100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K'!$B$103:$I$103</c:f>
              <c:numCache>
                <c:formatCode>#,##0.00</c:formatCode>
                <c:ptCount val="8"/>
                <c:pt idx="0">
                  <c:v>4440923</c:v>
                </c:pt>
                <c:pt idx="1">
                  <c:v>4574175</c:v>
                </c:pt>
                <c:pt idx="2">
                  <c:v>4678956</c:v>
                </c:pt>
                <c:pt idx="3">
                  <c:v>4835723</c:v>
                </c:pt>
                <c:pt idx="4">
                  <c:v>4733320</c:v>
                </c:pt>
                <c:pt idx="5">
                  <c:v>5564449</c:v>
                </c:pt>
                <c:pt idx="6">
                  <c:v>5905373</c:v>
                </c:pt>
                <c:pt idx="7">
                  <c:v>6304587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FA-48BB-9338-6FB92B3D2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9670680"/>
        <c:axId val="509667072"/>
      </c:lineChart>
      <c:catAx>
        <c:axId val="50967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9667072"/>
        <c:crosses val="autoZero"/>
        <c:auto val="1"/>
        <c:lblAlgn val="ctr"/>
        <c:lblOffset val="100"/>
        <c:noMultiLvlLbl val="0"/>
      </c:catAx>
      <c:valAx>
        <c:axId val="50966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9670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73224303083738"/>
          <c:y val="0.57740509892809899"/>
          <c:w val="0.15626775696916251"/>
          <c:h val="0.2540308261524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'Staat O en K'!$A$49</c:f>
              <c:strCache>
                <c:ptCount val="1"/>
                <c:pt idx="0">
                  <c:v>Goederen en diensten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BC-4AB5-9004-D8EEE7FFBBB0}"/>
                </c:ext>
              </c:extLst>
            </c:dLbl>
            <c:dLbl>
              <c:idx val="1"/>
              <c:layout>
                <c:manualLayout>
                  <c:x val="-7.9960007404170762E-3"/>
                  <c:y val="5.274721623451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BC-4AB5-9004-D8EEE7FFBB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BC-4AB5-9004-D8EEE7FFBBB0}"/>
                </c:ext>
              </c:extLst>
            </c:dLbl>
            <c:dLbl>
              <c:idx val="3"/>
              <c:layout>
                <c:manualLayout>
                  <c:x val="-2.9985002776564108E-2"/>
                  <c:y val="4.102561262684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BC-4AB5-9004-D8EEE7FFBB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BC-4AB5-9004-D8EEE7FFB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'Staat O en K'!$B$47:$I$47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'Staat O en K'!$B$49:$I$49</c:f>
              <c:numCache>
                <c:formatCode>#,##0.00</c:formatCode>
                <c:ptCount val="8"/>
                <c:pt idx="0">
                  <c:v>376285</c:v>
                </c:pt>
                <c:pt idx="1">
                  <c:v>208878</c:v>
                </c:pt>
                <c:pt idx="2">
                  <c:v>220325</c:v>
                </c:pt>
                <c:pt idx="3">
                  <c:v>259176</c:v>
                </c:pt>
                <c:pt idx="4">
                  <c:v>261392</c:v>
                </c:pt>
                <c:pt idx="5">
                  <c:v>263190</c:v>
                </c:pt>
                <c:pt idx="6">
                  <c:v>381198</c:v>
                </c:pt>
                <c:pt idx="7">
                  <c:v>462663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10BC-4AB5-9004-D8EEE7FFBBB0}"/>
            </c:ext>
          </c:extLst>
        </c:ser>
        <c:ser>
          <c:idx val="2"/>
          <c:order val="1"/>
          <c:tx>
            <c:strRef>
              <c:f>'Staat O en K'!$A$50</c:f>
              <c:strCache>
                <c:ptCount val="1"/>
                <c:pt idx="0">
                  <c:v>Afschrijvingen en voorzieningen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982003331876844E-2"/>
                  <c:y val="-8.791202705752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BC-4AB5-9004-D8EEE7FFBB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BC-4AB5-9004-D8EEE7FFBB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BC-4AB5-9004-D8EEE7FFBBB0}"/>
                </c:ext>
              </c:extLst>
            </c:dLbl>
            <c:dLbl>
              <c:idx val="4"/>
              <c:layout>
                <c:manualLayout>
                  <c:x val="-2.9985002776564108E-2"/>
                  <c:y val="-8.7911796317293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942934998180433E-2"/>
                      <c:h val="0.105406751182197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0BC-4AB5-9004-D8EEE7FFBBB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BC-4AB5-9004-D8EEE7FFBBB0}"/>
                </c:ext>
              </c:extLst>
            </c:dLbl>
            <c:dLbl>
              <c:idx val="6"/>
              <c:layout>
                <c:manualLayout>
                  <c:x val="-6.819193958387453E-3"/>
                  <c:y val="-3.9644007220411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BC-4AB5-9004-D8EEE7FFB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'Staat O en K'!$B$47:$I$47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'Staat O en K'!$B$50:$I$50</c:f>
              <c:numCache>
                <c:formatCode>#,##0.00</c:formatCode>
                <c:ptCount val="8"/>
                <c:pt idx="0">
                  <c:v>339703</c:v>
                </c:pt>
                <c:pt idx="1">
                  <c:v>355659</c:v>
                </c:pt>
                <c:pt idx="2">
                  <c:v>368508</c:v>
                </c:pt>
                <c:pt idx="3">
                  <c:v>523450</c:v>
                </c:pt>
                <c:pt idx="4">
                  <c:v>543715</c:v>
                </c:pt>
                <c:pt idx="5">
                  <c:v>542327</c:v>
                </c:pt>
                <c:pt idx="6">
                  <c:v>588529</c:v>
                </c:pt>
                <c:pt idx="7">
                  <c:v>581934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10BC-4AB5-9004-D8EEE7FFB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3164160"/>
        <c:axId val="573155632"/>
      </c:scatterChart>
      <c:valAx>
        <c:axId val="57316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55632"/>
        <c:crosses val="autoZero"/>
        <c:crossBetween val="midCat"/>
      </c:valAx>
      <c:valAx>
        <c:axId val="573155632"/>
        <c:scaling>
          <c:orientation val="minMax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731641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'Staat O en K'!$A$121</c:f>
              <c:strCache>
                <c:ptCount val="1"/>
                <c:pt idx="0">
                  <c:v>Opbrengsten uit de werking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565656565656569E-2"/>
                  <c:y val="-4.629629629629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47-4A92-A5F3-91DA92C3C819}"/>
                </c:ext>
              </c:extLst>
            </c:dLbl>
            <c:dLbl>
              <c:idx val="1"/>
              <c:layout>
                <c:manualLayout>
                  <c:x val="-5.1178451178451226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47-4A92-A5F3-91DA92C3C819}"/>
                </c:ext>
              </c:extLst>
            </c:dLbl>
            <c:dLbl>
              <c:idx val="2"/>
              <c:layout>
                <c:manualLayout>
                  <c:x val="-9.876429116524601E-17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47-4A92-A5F3-91DA92C3C819}"/>
                </c:ext>
              </c:extLst>
            </c:dLbl>
            <c:dLbl>
              <c:idx val="3"/>
              <c:layout>
                <c:manualLayout>
                  <c:x val="-8.3501683501683507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47-4A92-A5F3-91DA92C3C819}"/>
                </c:ext>
              </c:extLst>
            </c:dLbl>
            <c:dLbl>
              <c:idx val="4"/>
              <c:layout>
                <c:manualLayout>
                  <c:x val="-1.0774410774410775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47-4A92-A5F3-91DA92C3C819}"/>
                </c:ext>
              </c:extLst>
            </c:dLbl>
            <c:dLbl>
              <c:idx val="5"/>
              <c:layout>
                <c:manualLayout>
                  <c:x val="-6.1952861952862051E-2"/>
                  <c:y val="5.092592592592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47-4A92-A5F3-91DA92C3C819}"/>
                </c:ext>
              </c:extLst>
            </c:dLbl>
            <c:dLbl>
              <c:idx val="6"/>
              <c:layout>
                <c:manualLayout>
                  <c:x val="-7.2727272727272724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47-4A92-A5F3-91DA92C3C819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K'!$B$120:$I$120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K'!$B$121:$I$121</c:f>
              <c:numCache>
                <c:formatCode>#,##0.00</c:formatCode>
                <c:ptCount val="8"/>
                <c:pt idx="0">
                  <c:v>178303</c:v>
                </c:pt>
                <c:pt idx="1">
                  <c:v>48896</c:v>
                </c:pt>
                <c:pt idx="2">
                  <c:v>57429</c:v>
                </c:pt>
                <c:pt idx="3">
                  <c:v>92002</c:v>
                </c:pt>
                <c:pt idx="4">
                  <c:v>87581</c:v>
                </c:pt>
                <c:pt idx="5">
                  <c:v>49108</c:v>
                </c:pt>
                <c:pt idx="6">
                  <c:v>249275</c:v>
                </c:pt>
                <c:pt idx="7">
                  <c:v>183795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D47-4A92-A5F3-91DA92C3C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099216"/>
        <c:axId val="506091672"/>
      </c:lineChart>
      <c:catAx>
        <c:axId val="50609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6091672"/>
        <c:crosses val="autoZero"/>
        <c:auto val="1"/>
        <c:lblAlgn val="ctr"/>
        <c:lblOffset val="100"/>
        <c:noMultiLvlLbl val="0"/>
      </c:catAx>
      <c:valAx>
        <c:axId val="50609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609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Evolutie personeelskosten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10811883305683848"/>
          <c:y val="0.14236612893091641"/>
          <c:w val="0.87169318897797099"/>
          <c:h val="0.66259536039290834"/>
        </c:manualLayout>
      </c:layout>
      <c:lineChart>
        <c:grouping val="standard"/>
        <c:varyColors val="0"/>
        <c:ser>
          <c:idx val="0"/>
          <c:order val="0"/>
          <c:tx>
            <c:strRef>
              <c:f>'Staat O en K'!$A$7</c:f>
              <c:strCache>
                <c:ptCount val="1"/>
                <c:pt idx="0">
                  <c:v>Personeelskost stad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6E-43A2-9FBE-B0A7718C74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6E-43A2-9FBE-B0A7718C74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6E-43A2-9FBE-B0A7718C74EF}"/>
                </c:ext>
              </c:extLst>
            </c:dLbl>
            <c:dLbl>
              <c:idx val="3"/>
              <c:layout>
                <c:manualLayout>
                  <c:x val="-4.0375955930381166E-2"/>
                  <c:y val="-5.818489313352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4-4146-A254-96B49ECA2E8B}"/>
                </c:ext>
              </c:extLst>
            </c:dLbl>
            <c:dLbl>
              <c:idx val="4"/>
              <c:layout>
                <c:manualLayout>
                  <c:x val="-1.1011624344649525E-2"/>
                  <c:y val="6.234095692878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780108555540786E-2"/>
                      <c:h val="5.5899058046139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C64-4146-A254-96B49ECA2E8B}"/>
                </c:ext>
              </c:extLst>
            </c:dLbl>
            <c:dLbl>
              <c:idx val="5"/>
              <c:layout>
                <c:manualLayout>
                  <c:x val="-1.6517436516974085E-2"/>
                  <c:y val="-3.740457415726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4-4146-A254-96B49ECA2E8B}"/>
                </c:ext>
              </c:extLst>
            </c:dLbl>
            <c:dLbl>
              <c:idx val="6"/>
              <c:layout>
                <c:manualLayout>
                  <c:x val="-3.303487303394817E-2"/>
                  <c:y val="4.9872765543024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4-4146-A254-96B49ECA2E8B}"/>
                </c:ext>
              </c:extLst>
            </c:dLbl>
            <c:dLbl>
              <c:idx val="7"/>
              <c:layout>
                <c:manualLayout>
                  <c:x val="-2.2023248689298915E-2"/>
                  <c:y val="-6.649702072403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4-4146-A254-96B49ECA2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K'!$B$6:$I$6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K'!$B$7:$I$7</c:f>
              <c:numCache>
                <c:formatCode>#,##0</c:formatCode>
                <c:ptCount val="8"/>
                <c:pt idx="0">
                  <c:v>8522971</c:v>
                </c:pt>
                <c:pt idx="1">
                  <c:v>8530955</c:v>
                </c:pt>
                <c:pt idx="2">
                  <c:v>8564303</c:v>
                </c:pt>
                <c:pt idx="3">
                  <c:v>8893163</c:v>
                </c:pt>
                <c:pt idx="4">
                  <c:v>9400932</c:v>
                </c:pt>
                <c:pt idx="5">
                  <c:v>9328932</c:v>
                </c:pt>
                <c:pt idx="6">
                  <c:v>9324958</c:v>
                </c:pt>
                <c:pt idx="7">
                  <c:v>9847715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6E-43A2-9FBE-B0A7718C74EF}"/>
            </c:ext>
          </c:extLst>
        </c:ser>
        <c:ser>
          <c:idx val="1"/>
          <c:order val="1"/>
          <c:tx>
            <c:strRef>
              <c:f>'Staat O en K'!$A$26</c:f>
              <c:strCache>
                <c:ptCount val="1"/>
                <c:pt idx="0">
                  <c:v>Personeelskost OCMW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6E-43A2-9FBE-B0A7718C74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6E-43A2-9FBE-B0A7718C74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6E-43A2-9FBE-B0A7718C74EF}"/>
                </c:ext>
              </c:extLst>
            </c:dLbl>
            <c:dLbl>
              <c:idx val="3"/>
              <c:layout>
                <c:manualLayout>
                  <c:x val="-4.0375955930381166E-2"/>
                  <c:y val="-5.4028829338276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4-4146-A254-96B49ECA2E8B}"/>
                </c:ext>
              </c:extLst>
            </c:dLbl>
            <c:dLbl>
              <c:idx val="4"/>
              <c:layout>
                <c:manualLayout>
                  <c:x val="-2.7529060861623614E-2"/>
                  <c:y val="4.5716701747772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4-4146-A254-96B49ECA2E8B}"/>
                </c:ext>
              </c:extLst>
            </c:dLbl>
            <c:dLbl>
              <c:idx val="5"/>
              <c:layout>
                <c:manualLayout>
                  <c:x val="-3.303487303394817E-2"/>
                  <c:y val="-3.3248510362016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64-4146-A254-96B49ECA2E8B}"/>
                </c:ext>
              </c:extLst>
            </c:dLbl>
            <c:dLbl>
              <c:idx val="7"/>
              <c:layout>
                <c:manualLayout>
                  <c:x val="-7.3410828964329275E-3"/>
                  <c:y val="-5.8184893133528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4-4146-A254-96B49ECA2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'Staat O en K'!$B$6:$I$6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'Staat O en K'!$B$26:$I$26</c:f>
              <c:numCache>
                <c:formatCode>#,##0</c:formatCode>
                <c:ptCount val="8"/>
                <c:pt idx="0">
                  <c:v>10784308</c:v>
                </c:pt>
                <c:pt idx="1">
                  <c:v>11070639</c:v>
                </c:pt>
                <c:pt idx="2">
                  <c:v>11563039</c:v>
                </c:pt>
                <c:pt idx="3">
                  <c:v>11879791</c:v>
                </c:pt>
                <c:pt idx="4">
                  <c:v>12433617</c:v>
                </c:pt>
                <c:pt idx="5">
                  <c:v>13025192</c:v>
                </c:pt>
                <c:pt idx="6">
                  <c:v>12625970</c:v>
                </c:pt>
                <c:pt idx="7">
                  <c:v>14034415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6E-43A2-9FBE-B0A7718C7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757856"/>
        <c:axId val="288755232"/>
      </c:lineChart>
      <c:catAx>
        <c:axId val="2887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88755232"/>
        <c:crosses val="autoZero"/>
        <c:auto val="1"/>
        <c:lblAlgn val="ctr"/>
        <c:lblOffset val="100"/>
        <c:noMultiLvlLbl val="0"/>
      </c:catAx>
      <c:valAx>
        <c:axId val="288755232"/>
        <c:scaling>
          <c:orientation val="minMax"/>
          <c:min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88757856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1T11:19:23.895" idx="1">
    <p:pos x="10" y="10"/>
    <p:text>fdsfq</p:text>
    <p:extLst>
      <p:ext uri="{C676402C-5697-4E1C-873F-D02D1690AC5C}">
        <p15:threadingInfo xmlns:p15="http://schemas.microsoft.com/office/powerpoint/2012/main" timeZoneBias="-120"/>
      </p:ext>
    </p:extLst>
  </p:cm>
  <p:cm authorId="1" dt="2023-05-09T08:50:58.600" idx="10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0.66342</cdr:x>
      <cdr:y>0.5</cdr:y>
    </cdr:from>
    <cdr:to>
      <cdr:x>0.73315</cdr:x>
      <cdr:y>0.6483</cdr:y>
    </cdr:to>
    <cdr:sp macro="" textlink="">
      <cdr:nvSpPr>
        <cdr:cNvPr id="2" name="Pijl: omlaag 1">
          <a:extLst xmlns:a="http://schemas.openxmlformats.org/drawingml/2006/main">
            <a:ext uri="{FF2B5EF4-FFF2-40B4-BE49-F238E27FC236}">
              <a16:creationId xmlns:a16="http://schemas.microsoft.com/office/drawing/2014/main" id="{EF7A1603-3E2F-4C1C-9B06-CCD11F351255}"/>
            </a:ext>
          </a:extLst>
        </cdr:cNvPr>
        <cdr:cNvSpPr/>
      </cdr:nvSpPr>
      <cdr:spPr>
        <a:xfrm xmlns:a="http://schemas.openxmlformats.org/drawingml/2006/main">
          <a:off x="5834709" y="1958530"/>
          <a:ext cx="613186" cy="58091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B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0.79766</cdr:x>
      <cdr:y>0.04561</cdr:y>
    </cdr:from>
    <cdr:to>
      <cdr:x>0.89219</cdr:x>
      <cdr:y>0.29418</cdr:y>
    </cdr:to>
    <cdr:sp macro="" textlink="">
      <cdr:nvSpPr>
        <cdr:cNvPr id="3" name="Pijl: omlaag 2">
          <a:extLst xmlns:a="http://schemas.openxmlformats.org/drawingml/2006/main">
            <a:ext uri="{FF2B5EF4-FFF2-40B4-BE49-F238E27FC236}">
              <a16:creationId xmlns:a16="http://schemas.microsoft.com/office/drawing/2014/main" id="{EF86DD67-3B3C-47D4-8587-1A896313B6A5}"/>
            </a:ext>
          </a:extLst>
        </cdr:cNvPr>
        <cdr:cNvSpPr/>
      </cdr:nvSpPr>
      <cdr:spPr>
        <a:xfrm xmlns:a="http://schemas.openxmlformats.org/drawingml/2006/main">
          <a:off x="9725024" y="190500"/>
          <a:ext cx="1152525" cy="10382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B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5A93C-63B9-4C27-821C-E042357BE38B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61A0-3579-4F7A-98CB-11051B62EB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734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61A0-3579-4F7A-98CB-11051B62EBBB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1655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50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218649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73,50 inbegrepen animatie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51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98206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61A0-3579-4F7A-98CB-11051B62EBBB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801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6168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42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209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44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32810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45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677293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46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214415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E3C40-036A-419A-86B1-787729B60109}" type="slidenum">
              <a:rPr lang="nl-BE" altLang="nl-BE" smtClean="0"/>
              <a:pPr/>
              <a:t>48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21131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61A0-3579-4F7A-98CB-11051B62EBBB}" type="slidenum">
              <a:rPr lang="nl-BE" smtClean="0"/>
              <a:t>49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827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360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892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436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2261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60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7389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0494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794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altLang="nl-BE"/>
              <a:t>14/06/2016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2BAE-13DB-45B9-8A64-0245D27E2A5A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574840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BE" altLang="nl-BE"/>
              <a:t>14/06/2016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1C7BDBD8-C430-4572-81FF-64BA637CECAE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7450926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68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548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62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393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42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98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549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41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02B82-C7B2-484C-A57C-FBDE2389CDA3}" type="datetimeFigureOut">
              <a:rPr lang="nl-BE" smtClean="0"/>
              <a:t>10/05/2023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1FC58B-ED98-4962-ACE4-A688B04120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64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10" Type="http://schemas.openxmlformats.org/officeDocument/2006/relationships/chart" Target="../charts/chart19.xml"/><Relationship Id="rId4" Type="http://schemas.openxmlformats.org/officeDocument/2006/relationships/chart" Target="../charts/chart13.xml"/><Relationship Id="rId9" Type="http://schemas.openxmlformats.org/officeDocument/2006/relationships/chart" Target="../charts/chart1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13" Type="http://schemas.openxmlformats.org/officeDocument/2006/relationships/chart" Target="../charts/chart31.xml"/><Relationship Id="rId3" Type="http://schemas.openxmlformats.org/officeDocument/2006/relationships/chart" Target="../charts/chart21.xml"/><Relationship Id="rId7" Type="http://schemas.openxmlformats.org/officeDocument/2006/relationships/chart" Target="../charts/chart25.xml"/><Relationship Id="rId12" Type="http://schemas.openxmlformats.org/officeDocument/2006/relationships/chart" Target="../charts/chart30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24.xml"/><Relationship Id="rId11" Type="http://schemas.openxmlformats.org/officeDocument/2006/relationships/chart" Target="../charts/chart29.xml"/><Relationship Id="rId5" Type="http://schemas.openxmlformats.org/officeDocument/2006/relationships/chart" Target="../charts/chart23.xml"/><Relationship Id="rId10" Type="http://schemas.openxmlformats.org/officeDocument/2006/relationships/chart" Target="../charts/chart28.xml"/><Relationship Id="rId4" Type="http://schemas.openxmlformats.org/officeDocument/2006/relationships/chart" Target="../charts/chart22.xml"/><Relationship Id="rId9" Type="http://schemas.openxmlformats.org/officeDocument/2006/relationships/chart" Target="../charts/chart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4lITq-CVBnujXp_QCNnlTkGTcul-1-04" TargetMode="External"/><Relationship Id="rId2" Type="http://schemas.openxmlformats.org/officeDocument/2006/relationships/hyperlink" Target="https://www.veurne.be/nl/jaarrekening-stad-ocmw-en-agb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urne.be/nl/opvolgingsrapport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2FDC1-806B-4DE0-9E7A-02EB0E01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795E9-57DE-42BB-8ED8-27FDB3640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29FE724-35F4-43EF-B809-78EBAFCCF5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4122" cy="6858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C33EA6C-524F-48C4-981A-C5224FE6B812}"/>
              </a:ext>
            </a:extLst>
          </p:cNvPr>
          <p:cNvSpPr/>
          <p:nvPr/>
        </p:nvSpPr>
        <p:spPr>
          <a:xfrm>
            <a:off x="1728837" y="308806"/>
            <a:ext cx="84587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JAARREKENING 2022</a:t>
            </a:r>
            <a:endParaRPr lang="nl-BE" sz="6000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3047CC0-1B1D-4317-B3E2-50EA77E0A00B}"/>
              </a:ext>
            </a:extLst>
          </p:cNvPr>
          <p:cNvSpPr/>
          <p:nvPr/>
        </p:nvSpPr>
        <p:spPr>
          <a:xfrm>
            <a:off x="2247542" y="1279332"/>
            <a:ext cx="6937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Stad, OCMW en AGB Veurne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DC5283-8514-4617-8B90-3BCF1971BB4D}"/>
              </a:ext>
            </a:extLst>
          </p:cNvPr>
          <p:cNvSpPr txBox="1"/>
          <p:nvPr/>
        </p:nvSpPr>
        <p:spPr>
          <a:xfrm>
            <a:off x="7813395" y="5355809"/>
            <a:ext cx="47484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Peter Roose, burgemeester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Jan Verfaillie, schepen van financiën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Joke Jonckheere, algemeen directeur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Kris Degraeve, financieel directeur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Elke Louwye, financieel expert</a:t>
            </a:r>
          </a:p>
        </p:txBody>
      </p:sp>
    </p:spTree>
    <p:extLst>
      <p:ext uri="{BB962C8B-B14F-4D97-AF65-F5344CB8AC3E}">
        <p14:creationId xmlns:p14="http://schemas.microsoft.com/office/powerpoint/2010/main" val="1742896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F122B-8D12-40F7-91E4-274BD310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C48845-9A2E-4818-A5BF-3E02718A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D66ACD8-6826-4A7A-A61E-16C6A4CB1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128" y="-13786"/>
            <a:ext cx="8005743" cy="6858000"/>
          </a:xfrm>
          <a:prstGeom prst="rect">
            <a:avLst/>
          </a:prstGeom>
        </p:spPr>
      </p:pic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286A18E6-DC41-48B9-A9B6-F246DB9B7189}"/>
              </a:ext>
            </a:extLst>
          </p:cNvPr>
          <p:cNvSpPr/>
          <p:nvPr/>
        </p:nvSpPr>
        <p:spPr>
          <a:xfrm>
            <a:off x="7193901" y="2640750"/>
            <a:ext cx="1744825" cy="1959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8BEF06D6-F3BA-462A-9E32-8D9E05960C4E}"/>
              </a:ext>
            </a:extLst>
          </p:cNvPr>
          <p:cNvSpPr/>
          <p:nvPr/>
        </p:nvSpPr>
        <p:spPr>
          <a:xfrm>
            <a:off x="7193902" y="4436497"/>
            <a:ext cx="1744825" cy="238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5B5B0124-859D-4998-9E77-866C6280327F}"/>
              </a:ext>
            </a:extLst>
          </p:cNvPr>
          <p:cNvSpPr/>
          <p:nvPr/>
        </p:nvSpPr>
        <p:spPr>
          <a:xfrm>
            <a:off x="7193902" y="5253135"/>
            <a:ext cx="1744825" cy="1772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8BB7602E-D22C-4C12-B950-950F76014BD4}"/>
              </a:ext>
            </a:extLst>
          </p:cNvPr>
          <p:cNvSpPr/>
          <p:nvPr/>
        </p:nvSpPr>
        <p:spPr>
          <a:xfrm>
            <a:off x="7193902" y="5784980"/>
            <a:ext cx="1744825" cy="2239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9890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13" y="122987"/>
            <a:ext cx="9611262" cy="673769"/>
          </a:xfrm>
        </p:spPr>
        <p:txBody>
          <a:bodyPr>
            <a:no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2. STAAT VAN HET FINANCIEEL EVENWICHT: Beschikbaar budgettair resultaat</a:t>
            </a:r>
          </a:p>
        </p:txBody>
      </p:sp>
      <p:graphicFrame>
        <p:nvGraphicFramePr>
          <p:cNvPr id="6" name="Group 86">
            <a:extLst>
              <a:ext uri="{FF2B5EF4-FFF2-40B4-BE49-F238E27FC236}">
                <a16:creationId xmlns:a16="http://schemas.microsoft.com/office/drawing/2014/main" id="{4E872564-88F4-4399-81EC-6B1864EFE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601949"/>
              </p:ext>
            </p:extLst>
          </p:nvPr>
        </p:nvGraphicFramePr>
        <p:xfrm>
          <a:off x="666085" y="1193621"/>
          <a:ext cx="8811463" cy="3868147"/>
        </p:xfrm>
        <a:graphic>
          <a:graphicData uri="http://schemas.openxmlformats.org/drawingml/2006/table">
            <a:tbl>
              <a:tblPr/>
              <a:tblGrid>
                <a:gridCol w="2551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1553915825"/>
                    </a:ext>
                  </a:extLst>
                </a:gridCol>
                <a:gridCol w="1044892">
                  <a:extLst>
                    <a:ext uri="{9D8B030D-6E8A-4147-A177-3AD203B41FA5}">
                      <a16:colId xmlns:a16="http://schemas.microsoft.com/office/drawing/2014/main" val="4149499122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342">
                  <a:extLst>
                    <a:ext uri="{9D8B030D-6E8A-4147-A177-3AD203B41FA5}">
                      <a16:colId xmlns:a16="http://schemas.microsoft.com/office/drawing/2014/main" val="3217785187"/>
                    </a:ext>
                  </a:extLst>
                </a:gridCol>
              </a:tblGrid>
              <a:tr h="6119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  <a:endParaRPr kumimoji="0" lang="nl-NL" altLang="nl-B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0" lang="nl-NL" altLang="nl-B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3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</a:t>
                      </a: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resultaat 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</a:t>
                      </a: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resultaat 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</a:t>
                      </a: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resultaat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resultaat 22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-5.511.731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2 063 390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9.751.481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6.303.140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1.944.855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1.128.236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224.022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3.297.113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1.251.004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-664.669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795.149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1.381.48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- 2.475.322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-82.430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69.088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- 2.488.664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1.909.494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-1.063.401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-3.208.749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846.093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-1.770.706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5.488.339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3.370.691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7.088.324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Gecum.res. vorige </a:t>
                      </a:r>
                      <a:r>
                        <a:rPr kumimoji="0" lang="nl-NL" altLang="nl-BE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bj</a:t>
                      </a: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Gecum.res. vorige </a:t>
                      </a:r>
                      <a:r>
                        <a:rPr kumimoji="0" lang="nl-NL" altLang="nl-BE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bj</a:t>
                      </a: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Gecum.res. vorige </a:t>
                      </a:r>
                      <a:r>
                        <a:rPr kumimoji="0" lang="nl-NL" altLang="nl-BE" sz="1400" b="0" i="1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bj</a:t>
                      </a:r>
                      <a:r>
                        <a:rPr kumimoji="0" lang="nl-NL" altLang="nl-BE" sz="14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Gecum.res. vorige </a:t>
                      </a:r>
                      <a:r>
                        <a:rPr kumimoji="0" lang="nl-NL" altLang="nl-BE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bj</a:t>
                      </a:r>
                      <a:r>
                        <a:rPr kumimoji="0" lang="nl-NL" altLang="nl-B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8.757.920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2 925 735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-9.707.159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1.976.496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3.246.188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4.989.125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44.321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8.279.634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5.191.044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6.207.361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268.344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11.666.749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6.442.049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5.542.692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1.063.494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13.048.235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3.966.727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5.460.262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1.132.582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9.426.989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4.730.390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5.542.692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-2.076.167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8.196.915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5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 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 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Beschikb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nl-NL" altLang="nl-B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resultaat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3.246.188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4 466 563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44.321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7.757.073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5.191.044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5.456.013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268.344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10.915.401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6.442.048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5.542.691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1.063.494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13.048.233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3.966.727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5.460.262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1.132.582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10.559.571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5.876.221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4.396.861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-2.076.167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10.273.082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2.959.683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11.031.031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1.294.524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15.285.238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C1C082EF-3B16-4623-980F-86A42DCEE0B1}"/>
              </a:ext>
            </a:extLst>
          </p:cNvPr>
          <p:cNvSpPr/>
          <p:nvPr/>
        </p:nvSpPr>
        <p:spPr>
          <a:xfrm>
            <a:off x="6281928" y="4721289"/>
            <a:ext cx="3195620" cy="3724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CD34495-6CC9-4FD4-9DB4-B7DE34226275}"/>
              </a:ext>
            </a:extLst>
          </p:cNvPr>
          <p:cNvSpPr txBox="1"/>
          <p:nvPr/>
        </p:nvSpPr>
        <p:spPr>
          <a:xfrm>
            <a:off x="9477548" y="2109204"/>
            <a:ext cx="1962037" cy="276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b="1" dirty="0"/>
              <a:t>Verkoop Brussel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1924DEA-7195-4E99-B5B3-4230BCCFEB55}"/>
              </a:ext>
            </a:extLst>
          </p:cNvPr>
          <p:cNvSpPr txBox="1"/>
          <p:nvPr/>
        </p:nvSpPr>
        <p:spPr>
          <a:xfrm>
            <a:off x="9477548" y="2386203"/>
            <a:ext cx="1921167" cy="276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b="1" dirty="0"/>
              <a:t>Correctie -2021+2022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B890EE1-CC19-436A-A2CF-AC1F71FE4068}"/>
              </a:ext>
            </a:extLst>
          </p:cNvPr>
          <p:cNvSpPr txBox="1"/>
          <p:nvPr/>
        </p:nvSpPr>
        <p:spPr>
          <a:xfrm>
            <a:off x="9544594" y="4692436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Jaarlijks evenwicht !</a:t>
            </a:r>
          </a:p>
        </p:txBody>
      </p:sp>
    </p:spTree>
    <p:extLst>
      <p:ext uri="{BB962C8B-B14F-4D97-AF65-F5344CB8AC3E}">
        <p14:creationId xmlns:p14="http://schemas.microsoft.com/office/powerpoint/2010/main" val="363297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86" y="256800"/>
            <a:ext cx="8596668" cy="545432"/>
          </a:xfrm>
        </p:spPr>
        <p:txBody>
          <a:bodyPr>
            <a:no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HET FINANCIEEL EVENWICHT: Autofinancieringsmarge</a:t>
            </a:r>
          </a:p>
        </p:txBody>
      </p:sp>
      <p:graphicFrame>
        <p:nvGraphicFramePr>
          <p:cNvPr id="4" name="Tijdelijke aanduiding voor tabel 4">
            <a:extLst>
              <a:ext uri="{FF2B5EF4-FFF2-40B4-BE49-F238E27FC236}">
                <a16:creationId xmlns:a16="http://schemas.microsoft.com/office/drawing/2014/main" id="{94B11CA8-BF59-4A7E-86DD-AC2A8BBDA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748173"/>
              </p:ext>
            </p:extLst>
          </p:nvPr>
        </p:nvGraphicFramePr>
        <p:xfrm>
          <a:off x="697286" y="937222"/>
          <a:ext cx="7598936" cy="3914195"/>
        </p:xfrm>
        <a:graphic>
          <a:graphicData uri="http://schemas.openxmlformats.org/drawingml/2006/table">
            <a:tbl>
              <a:tblPr/>
              <a:tblGrid>
                <a:gridCol w="177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841317667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651308238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477056801"/>
                    </a:ext>
                  </a:extLst>
                </a:gridCol>
                <a:gridCol w="1064214">
                  <a:extLst>
                    <a:ext uri="{9D8B030D-6E8A-4147-A177-3AD203B41FA5}">
                      <a16:colId xmlns:a16="http://schemas.microsoft.com/office/drawing/2014/main" val="3752026017"/>
                    </a:ext>
                  </a:extLst>
                </a:gridCol>
              </a:tblGrid>
              <a:tr h="6133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  <a:endParaRPr kumimoji="0" lang="nl-NL" altLang="nl-B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0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Exploitatiesaldo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Exploitatiesaldo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Exploitatiealdo</a:t>
                      </a:r>
                      <a:r>
                        <a:rPr kumimoji="0" lang="nl-BE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Fin. draagvlak Veurne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6.687.966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1.010.113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-169.733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7.698.079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4.514.318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1.038.995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199.245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5.553.313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4.571.688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864.994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812.055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6.248.737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5.188.581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- 509.873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-212.123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4.466.585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5.868.580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-752.199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-149.487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4.966.894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5.299.737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-700.160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-299.635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4.299.942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0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Leningsuitgaven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Leningsuitgaven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Leningsuitgaven A</a:t>
                      </a:r>
                      <a:endParaRPr kumimoji="0" lang="nl-NL" altLang="nl-BE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Leningsuitg</a:t>
                      </a: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Veurne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1.964.857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212.887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2.177.744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2.078.670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193.856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2.272.526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2.052.865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225.288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2.278.153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2.110.776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-334.245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1.766.531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1.888.764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-275.558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3.503.175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1.909.029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-278.538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1.630.491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AFM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AFM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AFM A</a:t>
                      </a:r>
                      <a:endParaRPr kumimoji="0" lang="nl-NL" altLang="nl-BE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AFM Veurne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4.723.109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797.226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-169.733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5 350 602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2.435.648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845.140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-199.245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3 081 543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2.518.823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639.706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812.055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3.970.584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3.077.805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- 175.628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212.123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2.690.054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3.979.816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-476.641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149.487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3.503.175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3.390.708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-421.622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-299.635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2.669.451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07ACA8D9-5A44-4C1C-BF5D-8D670297B35D}"/>
              </a:ext>
            </a:extLst>
          </p:cNvPr>
          <p:cNvSpPr txBox="1"/>
          <p:nvPr/>
        </p:nvSpPr>
        <p:spPr>
          <a:xfrm>
            <a:off x="578592" y="5555157"/>
            <a:ext cx="11025144" cy="276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Verdana" panose="020B0604030504040204" pitchFamily="34" charset="0"/>
                <a:ea typeface="Verdana" panose="020B0604030504040204" pitchFamily="34" charset="0"/>
              </a:rPr>
              <a:t>AFM : positief te houden tijdens volledige planningsperiode (decretaal enkel vereist in het laatste jaar planningsperiode nl. 2025)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DDE49BD-FAF0-43D4-902C-3BE54B5DEC91}"/>
              </a:ext>
            </a:extLst>
          </p:cNvPr>
          <p:cNvSpPr/>
          <p:nvPr/>
        </p:nvSpPr>
        <p:spPr>
          <a:xfrm>
            <a:off x="5333566" y="4435928"/>
            <a:ext cx="2962656" cy="3964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637FC4-D06E-49EE-9C03-68B72E7C49D2}"/>
              </a:ext>
            </a:extLst>
          </p:cNvPr>
          <p:cNvSpPr txBox="1"/>
          <p:nvPr/>
        </p:nvSpPr>
        <p:spPr>
          <a:xfrm>
            <a:off x="8403336" y="3429000"/>
            <a:ext cx="22128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dirty="0"/>
              <a:t>Aflossingen schuld</a:t>
            </a:r>
          </a:p>
        </p:txBody>
      </p:sp>
    </p:spTree>
    <p:extLst>
      <p:ext uri="{BB962C8B-B14F-4D97-AF65-F5344CB8AC3E}">
        <p14:creationId xmlns:p14="http://schemas.microsoft.com/office/powerpoint/2010/main" val="722757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751EA72A-6606-48FA-AF57-285D09B0C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494014"/>
              </p:ext>
            </p:extLst>
          </p:nvPr>
        </p:nvGraphicFramePr>
        <p:xfrm>
          <a:off x="578497" y="1679511"/>
          <a:ext cx="8439275" cy="428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el 4">
            <a:extLst>
              <a:ext uri="{FF2B5EF4-FFF2-40B4-BE49-F238E27FC236}">
                <a16:creationId xmlns:a16="http://schemas.microsoft.com/office/drawing/2014/main" id="{7E0BB148-A859-48CB-BD9F-14415678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389020"/>
            <a:ext cx="8596668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Exploitatiesaldi </a:t>
            </a:r>
          </a:p>
        </p:txBody>
      </p:sp>
    </p:spTree>
    <p:extLst>
      <p:ext uri="{BB962C8B-B14F-4D97-AF65-F5344CB8AC3E}">
        <p14:creationId xmlns:p14="http://schemas.microsoft.com/office/powerpoint/2010/main" val="192364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92BE5A4-B1EA-4D2F-AE66-0A958930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389020"/>
            <a:ext cx="8596668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Autofinancieringsmarge</a:t>
            </a: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19B1E615-56C5-41DD-BA61-E44F058E18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106018"/>
              </p:ext>
            </p:extLst>
          </p:nvPr>
        </p:nvGraphicFramePr>
        <p:xfrm>
          <a:off x="421105" y="877077"/>
          <a:ext cx="9069355" cy="492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3372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5" y="199304"/>
            <a:ext cx="8596668" cy="673768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nl-BE" sz="1800" b="1" dirty="0">
                <a:latin typeface="Verdana" panose="020B0604030504040204" pitchFamily="34" charset="0"/>
                <a:ea typeface="Verdana" panose="020B0604030504040204" pitchFamily="34" charset="0"/>
              </a:rPr>
              <a:t>BALANS</a:t>
            </a: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: geconsolideerd</a:t>
            </a:r>
          </a:p>
        </p:txBody>
      </p:sp>
      <p:graphicFrame>
        <p:nvGraphicFramePr>
          <p:cNvPr id="4" name="Group 86">
            <a:extLst>
              <a:ext uri="{FF2B5EF4-FFF2-40B4-BE49-F238E27FC236}">
                <a16:creationId xmlns:a16="http://schemas.microsoft.com/office/drawing/2014/main" id="{BA9B40C9-F309-49F0-BD47-ABC82DCB00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036459"/>
              </p:ext>
            </p:extLst>
          </p:nvPr>
        </p:nvGraphicFramePr>
        <p:xfrm>
          <a:off x="395535" y="580695"/>
          <a:ext cx="7760913" cy="6215218"/>
        </p:xfrm>
        <a:graphic>
          <a:graphicData uri="http://schemas.openxmlformats.org/drawingml/2006/table">
            <a:tbl>
              <a:tblPr/>
              <a:tblGrid>
                <a:gridCol w="1657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442">
                  <a:extLst>
                    <a:ext uri="{9D8B030D-6E8A-4147-A177-3AD203B41FA5}">
                      <a16:colId xmlns:a16="http://schemas.microsoft.com/office/drawing/2014/main" val="527149641"/>
                    </a:ext>
                  </a:extLst>
                </a:gridCol>
                <a:gridCol w="1000442">
                  <a:extLst>
                    <a:ext uri="{9D8B030D-6E8A-4147-A177-3AD203B41FA5}">
                      <a16:colId xmlns:a16="http://schemas.microsoft.com/office/drawing/2014/main" val="3034584614"/>
                    </a:ext>
                  </a:extLst>
                </a:gridCol>
                <a:gridCol w="1000442">
                  <a:extLst>
                    <a:ext uri="{9D8B030D-6E8A-4147-A177-3AD203B41FA5}">
                      <a16:colId xmlns:a16="http://schemas.microsoft.com/office/drawing/2014/main" val="3130199859"/>
                    </a:ext>
                  </a:extLst>
                </a:gridCol>
                <a:gridCol w="1110286">
                  <a:extLst>
                    <a:ext uri="{9D8B030D-6E8A-4147-A177-3AD203B41FA5}">
                      <a16:colId xmlns:a16="http://schemas.microsoft.com/office/drawing/2014/main" val="812076557"/>
                    </a:ext>
                  </a:extLst>
                </a:gridCol>
              </a:tblGrid>
              <a:tr h="2956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Vlottende activa 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Vlottende activa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Vlottende activa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Vlottende activa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nl-NL" altLang="nl-BE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3 523 190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6 219 504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160.096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9.902.790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5 668 445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7 308 288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55.493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3.032.226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8.965.622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7.319.766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1.178.989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17.464.377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6.067.586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6.523.327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1.205.570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13.796.483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7.967.384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5.424.898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1.571.466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14.963.748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5.471.116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13.041.058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1.385.505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19.897.679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1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Vaste activa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Vaste activa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Vaste activa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Vaste activa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81 135 136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21 243 123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15.574.401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117.952.660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83 160 837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19 816 388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17.807.227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120.784.452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80.088.726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18.791.590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15.297.551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114.177.867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84.870.490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17.498.518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14.744.671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117.113.679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84.839.170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17.063.208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14.652.760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116.555.138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87.325.478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16.337.325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14.164.191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117.826.994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Activa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Activa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Activa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Activa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nl-NL" altLang="nl-BE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84 658 326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27 462 627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17.734.497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129.855.450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88 829 283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27 124 676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17.862.720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133.816.679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89.054.349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26.111.357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16.476.541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131.642.247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90.938.076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24.021.845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15.950.241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130.910.162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92.806.554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22.488.106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16.224.226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131.518.886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92.796.595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29.378.383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15.549.696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137.724.674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Schulden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Schulden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Schulden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Schulden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22 847 182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9 072 478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18.410.294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50.329.954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25 413 782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8 720 269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19.261.212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53.395.263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25.121.682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10.156.903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2.563.652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37.842.237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26.480.994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6.937.162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2.791.803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36.209.959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24.794.442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7.835.719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7.205.747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39.835.908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23.989.505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9.298.948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3.850.278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31.138.731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06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Netto actief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Netto actief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Netto actief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Netto actief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61 811 143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18 390 149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-675.796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79.525.496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63 415 500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18 404 407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-1.398.491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80.421.416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63.932.667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15.954.453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13.912.888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93.800.008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64.374.652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17.167.113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13.158.438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94.700.203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66.948.711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15.715.788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9.018.480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91.682.979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68.807.090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20.079.435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11.699.418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100.585.943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Passief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Passief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Passief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Passief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nl-NL" altLang="nl-BE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84 658 326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27 462 627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17.734.497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129.855.450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88 829 283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27 124 676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17.862.720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133.816.679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89.054.349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26.111.357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16.476.541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131.642.247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90.855.646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24.104.275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15.950.241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130.910.162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91.743.153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23.551.507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16.224.226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131.518.886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92.796.595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29.378.383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15.549.696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137.724.674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hthoek 8">
            <a:extLst>
              <a:ext uri="{FF2B5EF4-FFF2-40B4-BE49-F238E27FC236}">
                <a16:creationId xmlns:a16="http://schemas.microsoft.com/office/drawing/2014/main" id="{184ED22A-E0F1-45A7-ABF3-5012CDB82A0B}"/>
              </a:ext>
            </a:extLst>
          </p:cNvPr>
          <p:cNvSpPr/>
          <p:nvPr/>
        </p:nvSpPr>
        <p:spPr>
          <a:xfrm>
            <a:off x="5058189" y="3633395"/>
            <a:ext cx="3090672" cy="2659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CC4937D-AD61-43E4-BDB5-5446DEFF8FEB}"/>
              </a:ext>
            </a:extLst>
          </p:cNvPr>
          <p:cNvSpPr/>
          <p:nvPr/>
        </p:nvSpPr>
        <p:spPr>
          <a:xfrm>
            <a:off x="5058188" y="6422070"/>
            <a:ext cx="3090672" cy="2659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links 10">
            <a:extLst>
              <a:ext uri="{FF2B5EF4-FFF2-40B4-BE49-F238E27FC236}">
                <a16:creationId xmlns:a16="http://schemas.microsoft.com/office/drawing/2014/main" id="{89E7BF1D-C1D9-4A75-8221-294D8A059B74}"/>
              </a:ext>
            </a:extLst>
          </p:cNvPr>
          <p:cNvSpPr/>
          <p:nvPr/>
        </p:nvSpPr>
        <p:spPr>
          <a:xfrm>
            <a:off x="8256380" y="1036247"/>
            <a:ext cx="635891" cy="408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links 11">
            <a:extLst>
              <a:ext uri="{FF2B5EF4-FFF2-40B4-BE49-F238E27FC236}">
                <a16:creationId xmlns:a16="http://schemas.microsoft.com/office/drawing/2014/main" id="{B61D9C8B-B955-427E-A7D2-6939FA476412}"/>
              </a:ext>
            </a:extLst>
          </p:cNvPr>
          <p:cNvSpPr/>
          <p:nvPr/>
        </p:nvSpPr>
        <p:spPr>
          <a:xfrm>
            <a:off x="8256379" y="4236097"/>
            <a:ext cx="635891" cy="408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Pijl: links 12">
            <a:extLst>
              <a:ext uri="{FF2B5EF4-FFF2-40B4-BE49-F238E27FC236}">
                <a16:creationId xmlns:a16="http://schemas.microsoft.com/office/drawing/2014/main" id="{BD2F9FD1-F8D4-4243-96A6-F55584BBEA7C}"/>
              </a:ext>
            </a:extLst>
          </p:cNvPr>
          <p:cNvSpPr/>
          <p:nvPr/>
        </p:nvSpPr>
        <p:spPr>
          <a:xfrm>
            <a:off x="8256378" y="5412962"/>
            <a:ext cx="635891" cy="408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659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3031"/>
            <a:ext cx="8596668" cy="1320800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5. STAAT VAN OPBRENGSTEN EN KOSTEN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A451EEF-FBA0-4E8B-95ED-82C75E55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65058"/>
              </p:ext>
            </p:extLst>
          </p:nvPr>
        </p:nvGraphicFramePr>
        <p:xfrm>
          <a:off x="677334" y="1053431"/>
          <a:ext cx="8452109" cy="4560064"/>
        </p:xfrm>
        <a:graphic>
          <a:graphicData uri="http://schemas.openxmlformats.org/drawingml/2006/table">
            <a:tbl>
              <a:tblPr/>
              <a:tblGrid>
                <a:gridCol w="193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val="652977967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1136816134"/>
                    </a:ext>
                  </a:extLst>
                </a:gridCol>
                <a:gridCol w="1166692">
                  <a:extLst>
                    <a:ext uri="{9D8B030D-6E8A-4147-A177-3AD203B41FA5}">
                      <a16:colId xmlns:a16="http://schemas.microsoft.com/office/drawing/2014/main" val="3552640417"/>
                    </a:ext>
                  </a:extLst>
                </a:gridCol>
                <a:gridCol w="1247315">
                  <a:extLst>
                    <a:ext uri="{9D8B030D-6E8A-4147-A177-3AD203B41FA5}">
                      <a16:colId xmlns:a16="http://schemas.microsoft.com/office/drawing/2014/main" val="1301582773"/>
                    </a:ext>
                  </a:extLst>
                </a:gridCol>
              </a:tblGrid>
              <a:tr h="300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KOSTEN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 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8 564 303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(+0,39 %)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8 893 163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(+3,84%)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9.400.932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(+5,71%)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9.328.932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(-0,77 %)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9.994.360 </a:t>
                      </a: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(+7,13 %)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10.110.633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(+1,16 %)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7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Goederen en diensten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BE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2 834 224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(-13,18%)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3 137 477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(+10,70%)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3.064.018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(-0,02 %)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3.098.900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(+1,14 %)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4.470.361 </a:t>
                      </a: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(+44,26%)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5.060.880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(+13,21%)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8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Afschrijvingen en voorzieningen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3 913 267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3 317 620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4.380.078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3.000.285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2.903.397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3.768.172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8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Toegestane werkingssubsidies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1 825 476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4 268 498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4.303.808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2.938.873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2.955.806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2.895.770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operationele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640 580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694 160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586.369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719.193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704.690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578.870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Toegestane investeringssubsidies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-7 412 688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145 593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172.133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81.677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162.417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151.921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07382"/>
                  </a:ext>
                </a:extLst>
              </a:tr>
              <a:tr h="3739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424 802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389 196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1.352.994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358.126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314.509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290.266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8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10 791 981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20 847 725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23.262 351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19.528.006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NL" altLang="nl-B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21.507.561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NL" altLang="nl-B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22.856.512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id="{979966BA-7B4C-4DE5-81D1-A3FA7D5DC034}"/>
              </a:ext>
            </a:extLst>
          </p:cNvPr>
          <p:cNvSpPr txBox="1"/>
          <p:nvPr/>
        </p:nvSpPr>
        <p:spPr>
          <a:xfrm>
            <a:off x="9129443" y="1384530"/>
            <a:ext cx="2631486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Geen VACC meer in cijfers, wel sterke stijging </a:t>
            </a:r>
            <a:r>
              <a:rPr lang="nl-BE" sz="1200" dirty="0" err="1">
                <a:solidFill>
                  <a:srgbClr val="FF0000"/>
                </a:solidFill>
              </a:rPr>
              <a:t>personeelkosten</a:t>
            </a:r>
            <a:endParaRPr lang="nl-BE" sz="1200" dirty="0">
              <a:solidFill>
                <a:srgbClr val="FF0000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8A9E8F0-459D-4164-B4C6-265AD3127774}"/>
              </a:ext>
            </a:extLst>
          </p:cNvPr>
          <p:cNvSpPr txBox="1"/>
          <p:nvPr/>
        </p:nvSpPr>
        <p:spPr>
          <a:xfrm>
            <a:off x="9129443" y="2991152"/>
            <a:ext cx="2631486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HVZ 1,103=&gt;0,987 </a:t>
            </a:r>
            <a:r>
              <a:rPr lang="nl-BE" sz="1400" dirty="0" err="1">
                <a:solidFill>
                  <a:srgbClr val="FF0000"/>
                </a:solidFill>
              </a:rPr>
              <a:t>mlj</a:t>
            </a:r>
            <a:endParaRPr lang="nl-BE" sz="1400" dirty="0">
              <a:solidFill>
                <a:srgbClr val="FF000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35D50FC-23DC-4E04-9045-0E62152CF590}"/>
              </a:ext>
            </a:extLst>
          </p:cNvPr>
          <p:cNvSpPr txBox="1"/>
          <p:nvPr/>
        </p:nvSpPr>
        <p:spPr>
          <a:xfrm>
            <a:off x="9129443" y="3509774"/>
            <a:ext cx="2631486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IVVO 0,585=&gt;0,477 </a:t>
            </a:r>
            <a:r>
              <a:rPr lang="nl-BE" sz="1400" dirty="0" err="1">
                <a:solidFill>
                  <a:srgbClr val="FF0000"/>
                </a:solidFill>
              </a:rPr>
              <a:t>mlj</a:t>
            </a:r>
            <a:endParaRPr lang="nl-BE" sz="1400" dirty="0">
              <a:solidFill>
                <a:srgbClr val="FF000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DA0539B-10D6-4998-8008-2C35FD9E587A}"/>
              </a:ext>
            </a:extLst>
          </p:cNvPr>
          <p:cNvSpPr txBox="1"/>
          <p:nvPr/>
        </p:nvSpPr>
        <p:spPr>
          <a:xfrm>
            <a:off x="9129443" y="1888203"/>
            <a:ext cx="2631486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Geen VACC meer in cijfers, wel sterke stijging energiekosten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2666AAA-D9A6-482E-AC38-C0237A4DF138}"/>
              </a:ext>
            </a:extLst>
          </p:cNvPr>
          <p:cNvSpPr txBox="1"/>
          <p:nvPr/>
        </p:nvSpPr>
        <p:spPr>
          <a:xfrm>
            <a:off x="9129443" y="2440225"/>
            <a:ext cx="2631486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Meer voorzieningen </a:t>
            </a:r>
            <a:r>
              <a:rPr lang="nl-BE" sz="1200" dirty="0" err="1">
                <a:solidFill>
                  <a:srgbClr val="FF0000"/>
                </a:solidFill>
              </a:rPr>
              <a:t>respo</a:t>
            </a:r>
            <a:r>
              <a:rPr lang="nl-BE" sz="1200" dirty="0">
                <a:solidFill>
                  <a:srgbClr val="FF0000"/>
                </a:solidFill>
              </a:rPr>
              <a:t>-bijdrage</a:t>
            </a:r>
          </a:p>
        </p:txBody>
      </p:sp>
    </p:spTree>
    <p:extLst>
      <p:ext uri="{BB962C8B-B14F-4D97-AF65-F5344CB8AC3E}">
        <p14:creationId xmlns:p14="http://schemas.microsoft.com/office/powerpoint/2010/main" val="131881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B093215-BE90-4E1F-A804-C8563BC89E96}"/>
              </a:ext>
            </a:extLst>
          </p:cNvPr>
          <p:cNvSpPr txBox="1"/>
          <p:nvPr/>
        </p:nvSpPr>
        <p:spPr>
          <a:xfrm>
            <a:off x="120316" y="144379"/>
            <a:ext cx="369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KOSTEN STAD : zonder V&amp;T</a:t>
            </a:r>
          </a:p>
          <a:p>
            <a:endParaRPr lang="nl-BE" dirty="0"/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2B5629C0-0C6F-4E81-8090-ED3EB7200819}"/>
              </a:ext>
            </a:extLst>
          </p:cNvPr>
          <p:cNvSpPr/>
          <p:nvPr/>
        </p:nvSpPr>
        <p:spPr>
          <a:xfrm>
            <a:off x="4394006" y="605834"/>
            <a:ext cx="2920481" cy="793102"/>
          </a:xfrm>
          <a:prstGeom prst="roundRect">
            <a:avLst/>
          </a:prstGeom>
          <a:noFill/>
          <a:ln>
            <a:solidFill>
              <a:srgbClr val="AAC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BCEF73F-F9E7-4B1A-A302-BAC989726D32}"/>
              </a:ext>
            </a:extLst>
          </p:cNvPr>
          <p:cNvSpPr txBox="1"/>
          <p:nvPr/>
        </p:nvSpPr>
        <p:spPr>
          <a:xfrm>
            <a:off x="4589948" y="709998"/>
            <a:ext cx="252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+</a:t>
            </a:r>
            <a:r>
              <a:rPr lang="nl-BE" sz="1400" dirty="0">
                <a:solidFill>
                  <a:srgbClr val="FF0000"/>
                </a:solidFill>
              </a:rPr>
              <a:t>7,13 % maar -0,04 % zonder VACC en Triage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0A6F44D-3E0B-47D9-8E75-F68FDA882C90}"/>
              </a:ext>
            </a:extLst>
          </p:cNvPr>
          <p:cNvSpPr txBox="1"/>
          <p:nvPr/>
        </p:nvSpPr>
        <p:spPr>
          <a:xfrm>
            <a:off x="4760732" y="2959103"/>
            <a:ext cx="3040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+44,26 % maar +23,78 % zonder VACC en Triage (</a:t>
            </a:r>
            <a:r>
              <a:rPr lang="nl-BE" sz="1400" dirty="0" err="1">
                <a:solidFill>
                  <a:srgbClr val="FF0000"/>
                </a:solidFill>
              </a:rPr>
              <a:t>vnl</a:t>
            </a:r>
            <a:r>
              <a:rPr lang="nl-BE" sz="1400" dirty="0">
                <a:solidFill>
                  <a:srgbClr val="FF0000"/>
                </a:solidFill>
              </a:rPr>
              <a:t> energiekosten)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1EA64D28-61A0-4920-BDBA-1E6AC77D46D3}"/>
              </a:ext>
            </a:extLst>
          </p:cNvPr>
          <p:cNvSpPr/>
          <p:nvPr/>
        </p:nvSpPr>
        <p:spPr>
          <a:xfrm>
            <a:off x="4509795" y="2835414"/>
            <a:ext cx="3172409" cy="7931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6" name="Verbindingslijn: gebogen 5">
            <a:extLst>
              <a:ext uri="{FF2B5EF4-FFF2-40B4-BE49-F238E27FC236}">
                <a16:creationId xmlns:a16="http://schemas.microsoft.com/office/drawing/2014/main" id="{E2504459-4E1A-41E2-963C-84C2DC127658}"/>
              </a:ext>
            </a:extLst>
          </p:cNvPr>
          <p:cNvCxnSpPr/>
          <p:nvPr/>
        </p:nvCxnSpPr>
        <p:spPr>
          <a:xfrm rot="16200000" flipH="1">
            <a:off x="6879717" y="1549478"/>
            <a:ext cx="585312" cy="2842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E9F1A96-7369-4C91-89C7-188CB14E0B1E}"/>
              </a:ext>
            </a:extLst>
          </p:cNvPr>
          <p:cNvSpPr/>
          <p:nvPr/>
        </p:nvSpPr>
        <p:spPr>
          <a:xfrm>
            <a:off x="8377990" y="603353"/>
            <a:ext cx="2920481" cy="6066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2" name="Verbindingslijn: gebogen 11">
            <a:extLst>
              <a:ext uri="{FF2B5EF4-FFF2-40B4-BE49-F238E27FC236}">
                <a16:creationId xmlns:a16="http://schemas.microsoft.com/office/drawing/2014/main" id="{BD3CB04D-1D38-4E51-91FE-F9B373D6D6B9}"/>
              </a:ext>
            </a:extLst>
          </p:cNvPr>
          <p:cNvCxnSpPr/>
          <p:nvPr/>
        </p:nvCxnSpPr>
        <p:spPr>
          <a:xfrm>
            <a:off x="6502400" y="3628516"/>
            <a:ext cx="812087" cy="2877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0EFBF748-AA7E-41D9-873A-5F97CF49401F}"/>
              </a:ext>
            </a:extLst>
          </p:cNvPr>
          <p:cNvSpPr/>
          <p:nvPr/>
        </p:nvSpPr>
        <p:spPr>
          <a:xfrm>
            <a:off x="6642431" y="3501472"/>
            <a:ext cx="3779863" cy="6066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5" name="Verbindingslijn: gebogen 14">
            <a:extLst>
              <a:ext uri="{FF2B5EF4-FFF2-40B4-BE49-F238E27FC236}">
                <a16:creationId xmlns:a16="http://schemas.microsoft.com/office/drawing/2014/main" id="{6348783C-A275-4688-BF38-F71FE89B205B}"/>
              </a:ext>
            </a:extLst>
          </p:cNvPr>
          <p:cNvCxnSpPr/>
          <p:nvPr/>
        </p:nvCxnSpPr>
        <p:spPr>
          <a:xfrm rot="5400000">
            <a:off x="8051202" y="1436227"/>
            <a:ext cx="478609" cy="1957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351B7D5B-EF01-4CC6-8583-C5A70A165E7D}"/>
              </a:ext>
            </a:extLst>
          </p:cNvPr>
          <p:cNvSpPr txBox="1"/>
          <p:nvPr/>
        </p:nvSpPr>
        <p:spPr>
          <a:xfrm>
            <a:off x="8574833" y="709998"/>
            <a:ext cx="272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+1,16 % maar+5,61 % zonder </a:t>
            </a:r>
            <a:r>
              <a:rPr lang="nl-BE" sz="1400" dirty="0" err="1">
                <a:solidFill>
                  <a:srgbClr val="FF0000"/>
                </a:solidFill>
              </a:rPr>
              <a:t>VACC&amp;Triage</a:t>
            </a:r>
            <a:endParaRPr lang="nl-BE" sz="1400" dirty="0">
              <a:solidFill>
                <a:srgbClr val="FF0000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FA9BB80-7EEF-446E-BF93-27091C36335C}"/>
              </a:ext>
            </a:extLst>
          </p:cNvPr>
          <p:cNvSpPr/>
          <p:nvPr/>
        </p:nvSpPr>
        <p:spPr>
          <a:xfrm>
            <a:off x="6642431" y="3672304"/>
            <a:ext cx="35157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200" b="1" dirty="0">
                <a:solidFill>
                  <a:srgbClr val="FF0000"/>
                </a:solidFill>
              </a:rPr>
              <a:t>+13,21 % maar + 23,94 % zonder </a:t>
            </a:r>
            <a:r>
              <a:rPr lang="nl-BE" sz="1200" b="1" dirty="0" err="1">
                <a:solidFill>
                  <a:srgbClr val="FF0000"/>
                </a:solidFill>
              </a:rPr>
              <a:t>VACC&amp;Triage</a:t>
            </a:r>
            <a:endParaRPr lang="nl-BE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Grafiek 17">
            <a:extLst>
              <a:ext uri="{FF2B5EF4-FFF2-40B4-BE49-F238E27FC236}">
                <a16:creationId xmlns:a16="http://schemas.microsoft.com/office/drawing/2014/main" id="{3D1D325D-CAD1-460A-A281-5EDB5B483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075109"/>
              </p:ext>
            </p:extLst>
          </p:nvPr>
        </p:nvGraphicFramePr>
        <p:xfrm>
          <a:off x="470385" y="1398934"/>
          <a:ext cx="8239125" cy="494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61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59E66-CDC4-4A8B-9851-62EB806B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Financiële tussenkomst stad in tekort van OCMW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42010F-4674-4952-BAEC-453DCD5A1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2277"/>
            <a:ext cx="8596668" cy="5087815"/>
          </a:xfrm>
        </p:spPr>
        <p:txBody>
          <a:bodyPr>
            <a:normAutofit/>
          </a:bodyPr>
          <a:lstStyle/>
          <a:p>
            <a:r>
              <a:rPr lang="nl-BE" dirty="0"/>
              <a:t>Geen systeem van </a:t>
            </a:r>
            <a:r>
              <a:rPr lang="nl-BE" u="sng" dirty="0"/>
              <a:t>dotatie</a:t>
            </a:r>
            <a:r>
              <a:rPr lang="nl-BE" dirty="0"/>
              <a:t> meer zoals vroeger waarbij 100 % van het gebudgetteerde exploitatietekort wordt uitbetaald door de stad (2019 : 1,65 </a:t>
            </a:r>
            <a:r>
              <a:rPr lang="nl-BE" dirty="0" err="1"/>
              <a:t>mlj</a:t>
            </a:r>
            <a:r>
              <a:rPr lang="nl-BE" dirty="0"/>
              <a:t>) ongeacht de effectieve financiële behoefte </a:t>
            </a:r>
            <a:r>
              <a:rPr lang="nl-BE" dirty="0" err="1"/>
              <a:t>obv</a:t>
            </a:r>
            <a:r>
              <a:rPr lang="nl-BE" dirty="0"/>
              <a:t> jaarrekening</a:t>
            </a:r>
          </a:p>
          <a:p>
            <a:r>
              <a:rPr lang="nl-BE" dirty="0"/>
              <a:t>Hierdoor werden overschotten opgebouwd in het verleden maar met BBC 2020 en terugbetaling tijdelijk werkkapitaal is dit volledig afgebouwd,</a:t>
            </a:r>
          </a:p>
          <a:p>
            <a:r>
              <a:rPr lang="nl-BE" dirty="0"/>
              <a:t>De stad moet vanaf BBC2020 enkel garanderen dat het OCMW zijn financiële verplichtingen kan nakomen. Is evident… de beleidsrapporten zijn immers geïntegreerd…</a:t>
            </a:r>
          </a:p>
          <a:p>
            <a:r>
              <a:rPr lang="nl-BE" dirty="0"/>
              <a:t>Bedrag wordt bij consensus door de raden bepaald, maar </a:t>
            </a:r>
            <a:r>
              <a:rPr lang="nl-BE" u="sng" dirty="0"/>
              <a:t>principe</a:t>
            </a:r>
            <a:r>
              <a:rPr lang="nl-BE" dirty="0"/>
              <a:t> werd best vastgelegd, zie artikel 3 raadsbesluit  :</a:t>
            </a:r>
          </a:p>
          <a:p>
            <a:pPr lvl="1"/>
            <a:r>
              <a:rPr lang="nl-NL" sz="1400" b="1" i="1" dirty="0"/>
              <a:t>Artikel 3</a:t>
            </a:r>
            <a:r>
              <a:rPr lang="nl-NL" sz="1400" i="1" dirty="0"/>
              <a:t>: De tussenkomst van de stad in het tekort van het OCMW, ter nakoming van haar financiële verplichtingen, vast te stellen op </a:t>
            </a:r>
            <a:r>
              <a:rPr lang="nl-NL" sz="1400" i="1" dirty="0">
                <a:highlight>
                  <a:srgbClr val="FFFF00"/>
                </a:highlight>
              </a:rPr>
              <a:t>0 </a:t>
            </a:r>
            <a:r>
              <a:rPr lang="nl-NL" sz="1400" i="1" dirty="0"/>
              <a:t>EUR, hetzij het </a:t>
            </a:r>
            <a:r>
              <a:rPr lang="nl-NL" sz="1400" i="1" u="sng" dirty="0">
                <a:highlight>
                  <a:srgbClr val="FFFF00"/>
                </a:highlight>
              </a:rPr>
              <a:t>budgettair resultaat van het boekjaar </a:t>
            </a:r>
            <a:r>
              <a:rPr lang="nl-NL" sz="1400" i="1" dirty="0">
                <a:highlight>
                  <a:srgbClr val="FFFF00"/>
                </a:highlight>
              </a:rPr>
              <a:t>2022</a:t>
            </a:r>
            <a:r>
              <a:rPr lang="nl-NL" sz="1400" i="1" dirty="0"/>
              <a:t> van het OCMW.</a:t>
            </a:r>
          </a:p>
          <a:p>
            <a:pPr lvl="1"/>
            <a:r>
              <a:rPr lang="nl-NL" sz="1400" i="1" dirty="0"/>
              <a:t>Dus rekening houdende met tekort in exploitatie, investeringen als financiering</a:t>
            </a:r>
          </a:p>
          <a:p>
            <a:pPr lvl="1"/>
            <a:r>
              <a:rPr lang="nl-NL" sz="1400" i="1" dirty="0">
                <a:highlight>
                  <a:srgbClr val="FFFF00"/>
                </a:highlight>
              </a:rPr>
              <a:t>Door verkoop appartementen Brussel is het </a:t>
            </a:r>
            <a:r>
              <a:rPr lang="nl-NL" sz="1400" i="1" dirty="0" err="1">
                <a:highlight>
                  <a:srgbClr val="FFFF00"/>
                </a:highlight>
              </a:rPr>
              <a:t>resultaaat</a:t>
            </a:r>
            <a:r>
              <a:rPr lang="nl-NL" sz="1400" i="1" dirty="0">
                <a:highlight>
                  <a:srgbClr val="FFFF00"/>
                </a:highlight>
              </a:rPr>
              <a:t> </a:t>
            </a:r>
            <a:r>
              <a:rPr lang="nl-NL" sz="1400" i="1" dirty="0" err="1">
                <a:highlight>
                  <a:srgbClr val="FFFF00"/>
                </a:highlight>
              </a:rPr>
              <a:t>vh</a:t>
            </a:r>
            <a:r>
              <a:rPr lang="nl-NL" sz="1400" i="1" dirty="0">
                <a:highlight>
                  <a:srgbClr val="FFFF00"/>
                </a:highlight>
              </a:rPr>
              <a:t> boekjaar positief (5,488 </a:t>
            </a:r>
            <a:r>
              <a:rPr lang="nl-NL" sz="1400" i="1" dirty="0" err="1">
                <a:highlight>
                  <a:srgbClr val="FFFF00"/>
                </a:highlight>
              </a:rPr>
              <a:t>mlj</a:t>
            </a:r>
            <a:r>
              <a:rPr lang="nl-NL" sz="1400" i="1" dirty="0">
                <a:highlight>
                  <a:srgbClr val="FFFF00"/>
                </a:highlight>
              </a:rPr>
              <a:t>).</a:t>
            </a:r>
            <a:endParaRPr lang="nl-BE" sz="14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99665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4169BAF5-C4C5-455E-A20B-FC46CAC40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77" y="0"/>
            <a:ext cx="11081245" cy="6858000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13D12489-95FB-4EE5-9A91-922CC2F541B4}"/>
              </a:ext>
            </a:extLst>
          </p:cNvPr>
          <p:cNvSpPr/>
          <p:nvPr/>
        </p:nvSpPr>
        <p:spPr>
          <a:xfrm>
            <a:off x="677334" y="5541818"/>
            <a:ext cx="7899738" cy="3457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73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  <a:t>Team Financiën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D2D64-3C06-4948-83F5-15D0A371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251"/>
            <a:ext cx="8596668" cy="3880773"/>
          </a:xfrm>
        </p:spPr>
        <p:txBody>
          <a:bodyPr/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Kris Degraeve (financieel directeur)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Elke Louwye (financieel expert) (AGB)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Stijn Bekaert (boekhouder)</a:t>
            </a:r>
          </a:p>
          <a:p>
            <a:r>
              <a:rPr lang="nl-BE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Freddy Alderweireldt (boekhouder)/Christophe Bouten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Pascal Tahon (administratief medewerker)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Carine Alderweireldt (administratief medewerker)</a:t>
            </a:r>
          </a:p>
          <a:p>
            <a:pPr marL="0" indent="0">
              <a:buNone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 Jaarrekeningen opstellen is het werk van het voltallig team Financiën!</a:t>
            </a: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5925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94DAA-35AC-4351-8ADF-E605B039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/>
          </a:bodyPr>
          <a:lstStyle/>
          <a:p>
            <a:r>
              <a:rPr lang="nl-BE" sz="2800" dirty="0"/>
              <a:t>Financiële tussenkomst stad in tekort van OCMW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ED9CF8-EB3F-474A-9C10-4093A211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6158"/>
            <a:ext cx="8596668" cy="4662242"/>
          </a:xfrm>
        </p:spPr>
        <p:txBody>
          <a:bodyPr>
            <a:normAutofit fontScale="70000" lnSpcReduction="20000"/>
          </a:bodyPr>
          <a:lstStyle/>
          <a:p>
            <a:r>
              <a:rPr lang="nl-BE" dirty="0"/>
              <a:t>De transactie stad-OCMW zijn bijna niet meer zichtbaar in de </a:t>
            </a:r>
            <a:r>
              <a:rPr lang="nl-BE" u="sng" dirty="0"/>
              <a:t>schema’s</a:t>
            </a:r>
            <a:r>
              <a:rPr lang="nl-BE" dirty="0"/>
              <a:t>, enkel in de </a:t>
            </a:r>
            <a:r>
              <a:rPr lang="nl-BE" i="1" dirty="0"/>
              <a:t>mutatiestaat van het netto-actief </a:t>
            </a:r>
            <a:r>
              <a:rPr lang="nl-BE" dirty="0"/>
              <a:t>(</a:t>
            </a:r>
            <a:r>
              <a:rPr lang="nl-BE" dirty="0">
                <a:highlight>
                  <a:srgbClr val="FFFF00"/>
                </a:highlight>
              </a:rPr>
              <a:t>T5 toelichting bij de balans</a:t>
            </a:r>
            <a:r>
              <a:rPr lang="nl-BE" dirty="0"/>
              <a:t>) kun je dit nog terugvinden. </a:t>
            </a:r>
          </a:p>
          <a:p>
            <a:r>
              <a:rPr lang="nl-BE" dirty="0">
                <a:highlight>
                  <a:srgbClr val="FFFF00"/>
                </a:highlight>
              </a:rPr>
              <a:t>Sinds 2022 ook in volgende managementrapporten :</a:t>
            </a:r>
          </a:p>
          <a:p>
            <a:pPr lvl="1"/>
            <a:r>
              <a:rPr lang="nl-BE" sz="1700" dirty="0">
                <a:highlight>
                  <a:srgbClr val="FFFF00"/>
                </a:highlight>
              </a:rPr>
              <a:t>J2M opsplitsing per entiteit en onderlinge stromen stad-OCMW (financieel evenwicht)</a:t>
            </a:r>
          </a:p>
          <a:p>
            <a:pPr lvl="1"/>
            <a:r>
              <a:rPr lang="nl-BE" sz="1700" dirty="0">
                <a:highlight>
                  <a:srgbClr val="FFFF00"/>
                </a:highlight>
              </a:rPr>
              <a:t>J4M met onderlinge stromen stad-OCMW (balans) </a:t>
            </a:r>
          </a:p>
          <a:p>
            <a:pPr lvl="1"/>
            <a:r>
              <a:rPr lang="nl-BE" sz="1700" dirty="0">
                <a:highlight>
                  <a:srgbClr val="FFFF00"/>
                </a:highlight>
              </a:rPr>
              <a:t>J5M met onderlinge stromen stad-OCMW (kosten en </a:t>
            </a:r>
            <a:r>
              <a:rPr lang="nl-BE" sz="1700" dirty="0" err="1">
                <a:highlight>
                  <a:srgbClr val="FFFF00"/>
                </a:highlight>
              </a:rPr>
              <a:t>oprbrengsten</a:t>
            </a:r>
            <a:r>
              <a:rPr lang="nl-BE" sz="1700" dirty="0">
                <a:highlight>
                  <a:srgbClr val="FFFF00"/>
                </a:highlight>
              </a:rPr>
              <a:t>)</a:t>
            </a:r>
          </a:p>
          <a:p>
            <a:r>
              <a:rPr lang="nl-BE" dirty="0"/>
              <a:t>Dus </a:t>
            </a:r>
            <a:r>
              <a:rPr lang="nl-BE" u="sng" dirty="0"/>
              <a:t>niet</a:t>
            </a:r>
            <a:r>
              <a:rPr lang="nl-BE" dirty="0"/>
              <a:t> meer bij :</a:t>
            </a:r>
          </a:p>
          <a:p>
            <a:pPr lvl="1"/>
            <a:r>
              <a:rPr lang="nl-BE" dirty="0"/>
              <a:t>Stad : als toegestane werkingssubsidie (0900-00 649400 Dotatie OCMW)</a:t>
            </a:r>
          </a:p>
          <a:p>
            <a:pPr lvl="2"/>
            <a:r>
              <a:rPr lang="nl-BE" dirty="0"/>
              <a:t>Hierdoor dalen de exploitatie-uitgaven </a:t>
            </a:r>
            <a:r>
              <a:rPr lang="nl-BE" dirty="0" err="1"/>
              <a:t>tov</a:t>
            </a:r>
            <a:r>
              <a:rPr lang="nl-BE" dirty="0"/>
              <a:t> vorig jaar en stijgt het exploitatiesaldo (meer overschot bij de stad)</a:t>
            </a:r>
          </a:p>
          <a:p>
            <a:pPr lvl="1"/>
            <a:r>
              <a:rPr lang="nl-BE" dirty="0"/>
              <a:t>OCMW : als ontvangen werkingssubsidie (0010-00 740100 Gemeentelijke bijdrage)</a:t>
            </a:r>
          </a:p>
          <a:p>
            <a:pPr lvl="2"/>
            <a:r>
              <a:rPr lang="nl-BE" dirty="0"/>
              <a:t>Hierdoor dalen de exploitatie-ontvangsten </a:t>
            </a:r>
            <a:r>
              <a:rPr lang="nl-BE" dirty="0" err="1"/>
              <a:t>tov</a:t>
            </a:r>
            <a:r>
              <a:rPr lang="nl-BE" dirty="0"/>
              <a:t> vorig jaar en daalt het exploitatiesaldo (minder overschot bij het OCMW) </a:t>
            </a:r>
          </a:p>
          <a:p>
            <a:r>
              <a:rPr lang="nl-BE" u="sng" dirty="0"/>
              <a:t>Wel</a:t>
            </a:r>
            <a:r>
              <a:rPr lang="nl-BE" dirty="0"/>
              <a:t> :</a:t>
            </a:r>
          </a:p>
          <a:p>
            <a:pPr lvl="1"/>
            <a:r>
              <a:rPr lang="nl-BE" dirty="0"/>
              <a:t>Stad :  AR 6941 Tussenkomst in de financiële verplichtingen van het OCMW door de gemeente</a:t>
            </a:r>
          </a:p>
          <a:p>
            <a:pPr lvl="1"/>
            <a:r>
              <a:rPr lang="nl-BE" dirty="0"/>
              <a:t>OCMW : AR 7941 Tussenkomst in de financiële verplichtingen van het OCMW door de gemeente</a:t>
            </a:r>
          </a:p>
          <a:p>
            <a:pPr lvl="1"/>
            <a:r>
              <a:rPr lang="nl-BE" dirty="0"/>
              <a:t>Tussentijdse voorschotten worden geboekt op een interne rekening courant :</a:t>
            </a:r>
          </a:p>
          <a:p>
            <a:pPr lvl="2"/>
            <a:r>
              <a:rPr lang="nl-BE" dirty="0"/>
              <a:t>Stad : AR 408</a:t>
            </a:r>
          </a:p>
          <a:p>
            <a:pPr lvl="2"/>
            <a:r>
              <a:rPr lang="nl-BE" dirty="0"/>
              <a:t>OCMW : AR 448</a:t>
            </a:r>
          </a:p>
        </p:txBody>
      </p:sp>
    </p:spTree>
    <p:extLst>
      <p:ext uri="{BB962C8B-B14F-4D97-AF65-F5344CB8AC3E}">
        <p14:creationId xmlns:p14="http://schemas.microsoft.com/office/powerpoint/2010/main" val="242562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6" y="341153"/>
            <a:ext cx="8596668" cy="1320800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OPBRENGSTEN EN KOSTEN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30CCC4F-C61D-4950-B1DF-6F6402DE8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28354"/>
              </p:ext>
            </p:extLst>
          </p:nvPr>
        </p:nvGraphicFramePr>
        <p:xfrm>
          <a:off x="677336" y="1001553"/>
          <a:ext cx="8248918" cy="5799494"/>
        </p:xfrm>
        <a:graphic>
          <a:graphicData uri="http://schemas.openxmlformats.org/drawingml/2006/table">
            <a:tbl>
              <a:tblPr/>
              <a:tblGrid>
                <a:gridCol w="2047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121753190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3078080153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2841866251"/>
                    </a:ext>
                  </a:extLst>
                </a:gridCol>
                <a:gridCol w="1024877">
                  <a:extLst>
                    <a:ext uri="{9D8B030D-6E8A-4147-A177-3AD203B41FA5}">
                      <a16:colId xmlns:a16="http://schemas.microsoft.com/office/drawing/2014/main" val="1075311109"/>
                    </a:ext>
                  </a:extLst>
                </a:gridCol>
              </a:tblGrid>
              <a:tr h="287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uit de werking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952 920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(-45,18%)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1 505 181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(+57,95%)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1.463.507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(-2,77%)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590.206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(-59,67%)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802.361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(+35,95 %)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883.508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(+10,11%)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Fiscale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10 616 529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(-1,62%)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11 199 598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(+5,49 %)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11.556.685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(+3,18%)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11.545.053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(-0,10%)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11.993.156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(+3,88%)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12.400.585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(+3,40 %)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Werkingssubsidies</a:t>
                      </a:r>
                      <a:endParaRPr kumimoji="0" lang="nl-BE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7 577 422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(+3,32%)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7 625 244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(0,63%)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8.688.032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(+13,93%)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8.405.483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(-3,25%)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10.359.260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(+23,24 %)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10.028.242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(-3,20 %)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Andere Operationele opbrengsten + </a:t>
                      </a:r>
                      <a:r>
                        <a:rPr kumimoji="0" lang="nl-BE" altLang="nl-B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Meerwaarden</a:t>
                      </a:r>
                      <a:r>
                        <a:rPr kumimoji="0" lang="nl-BE" alt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bij realisatie van vaste activa</a:t>
                      </a:r>
                      <a:endParaRPr kumimoji="0" lang="nl-BE" altLang="nl-B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29 415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178.222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316.511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2.341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9634"/>
                  </a:ext>
                </a:extLst>
              </a:tr>
              <a:tr h="3603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58 129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58 129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63.238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139.957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192.711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154.729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2 038 959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1 793 385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1.852.047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1.630.937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1.648.674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1.496.510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21 273 384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22 186 289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23.801.735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22.627.148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24.996.222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24.965.915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10 789 967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20 845 449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23.260.334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19.525.987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21.505.540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22.856.512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10 483 417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1 340 839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541.400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3.101.161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3.490.682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2.109.403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FCD1E00F-96EA-475D-AA74-6D118450F91F}"/>
              </a:ext>
            </a:extLst>
          </p:cNvPr>
          <p:cNvSpPr txBox="1"/>
          <p:nvPr/>
        </p:nvSpPr>
        <p:spPr>
          <a:xfrm>
            <a:off x="8926254" y="1361504"/>
            <a:ext cx="326574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Meer inkomsten Blauwe Zone +16.762, minder BKO -10.052 EUR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60444EE-0F1D-4EC6-A5F7-9F07CA7078B5}"/>
              </a:ext>
            </a:extLst>
          </p:cNvPr>
          <p:cNvSpPr txBox="1"/>
          <p:nvPr/>
        </p:nvSpPr>
        <p:spPr>
          <a:xfrm>
            <a:off x="8926254" y="2322353"/>
            <a:ext cx="1507050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Zie slide fiscaliteit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297EC18-1F13-497C-9AF0-445F69DDEF68}"/>
              </a:ext>
            </a:extLst>
          </p:cNvPr>
          <p:cNvSpPr txBox="1"/>
          <p:nvPr/>
        </p:nvSpPr>
        <p:spPr>
          <a:xfrm>
            <a:off x="8926254" y="3259752"/>
            <a:ext cx="326574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Minder subsidie VACC (-357.518)+Triage </a:t>
            </a:r>
          </a:p>
          <a:p>
            <a:r>
              <a:rPr lang="nl-BE" sz="1200" dirty="0">
                <a:solidFill>
                  <a:srgbClr val="FF0000"/>
                </a:solidFill>
              </a:rPr>
              <a:t>(-167.370) meer GF (+255.612 EUR)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16D39F33-0463-42F3-819D-3B0A123FCF12}"/>
              </a:ext>
            </a:extLst>
          </p:cNvPr>
          <p:cNvSpPr/>
          <p:nvPr/>
        </p:nvSpPr>
        <p:spPr>
          <a:xfrm>
            <a:off x="5828145" y="6335169"/>
            <a:ext cx="3098109" cy="476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335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473C55E9-5C5B-461B-A46B-E2D675729C3E}"/>
              </a:ext>
            </a:extLst>
          </p:cNvPr>
          <p:cNvSpPr txBox="1"/>
          <p:nvPr/>
        </p:nvSpPr>
        <p:spPr>
          <a:xfrm>
            <a:off x="348915" y="2965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OPBRENGSTEN STAD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AB35B903-FD61-4B7D-8703-760ABFA5F3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770102"/>
              </p:ext>
            </p:extLst>
          </p:nvPr>
        </p:nvGraphicFramePr>
        <p:xfrm>
          <a:off x="550507" y="811763"/>
          <a:ext cx="9274628" cy="527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49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AA7B2DF-9293-481A-AAC2-6B273F5C8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32764"/>
            <a:ext cx="8596312" cy="1320800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OPBRENGSTEN EN KOSTEN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4BB1818B-8956-44BE-9FD4-9BA22C54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96235"/>
              </p:ext>
            </p:extLst>
          </p:nvPr>
        </p:nvGraphicFramePr>
        <p:xfrm>
          <a:off x="677863" y="688234"/>
          <a:ext cx="8944184" cy="5930996"/>
        </p:xfrm>
        <a:graphic>
          <a:graphicData uri="http://schemas.openxmlformats.org/drawingml/2006/table">
            <a:tbl>
              <a:tblPr/>
              <a:tblGrid>
                <a:gridCol w="2764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3966924684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867110905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2703175040"/>
                    </a:ext>
                  </a:extLst>
                </a:gridCol>
                <a:gridCol w="1003064">
                  <a:extLst>
                    <a:ext uri="{9D8B030D-6E8A-4147-A177-3AD203B41FA5}">
                      <a16:colId xmlns:a16="http://schemas.microsoft.com/office/drawing/2014/main" val="2458196804"/>
                    </a:ext>
                  </a:extLst>
                </a:gridCol>
              </a:tblGrid>
              <a:tr h="2986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KOSTEN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OCMW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 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11 563 039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(4,45 %)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11 879 791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(+2,74%)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12.433.617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(+4,66 %)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13.025.192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(+4,76%)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12.625.970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(-3,06 %)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14.034.415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(+11,16 %)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Aantal VTE (gemiddeld)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196,78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202,52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209,72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(+6 TWE)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208,19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nl-NL" altLang="nl-BE" sz="10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incl</a:t>
                      </a: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TWE)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198,72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9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Goederen en diensten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BE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2 597 028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(-4,77%)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2 682 527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(+3,29%)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2.626.007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(-2,10%)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2.382.472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(-9,27%)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2.673.344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(+12,21%)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3.253.663 </a:t>
                      </a: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(+21,71 %)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Afschrijvingen en voorzieningen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nl-BE" altLang="nl-BE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respo</a:t>
                      </a: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bijdrage)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1 859 692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1 435 285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3.383.335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1.659.843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2.183.048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1.278.716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Kosten sociale dienst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691 298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(+28,56 %)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725 877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743.313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(+2,40%)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690.788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(-7,06%)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710.711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(+2,88 %)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995.471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(+40,07%)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7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Toegestane werkingssubsidies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22 237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22 311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21.704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34.022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26.683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61.524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Minderwaarden bij de realisatie VA</a:t>
                      </a:r>
                      <a:endParaRPr kumimoji="0" lang="nl-BE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6.626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80.679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53379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operationele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62 979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71 613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72.586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73.413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79.125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99.829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70 538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39 554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32.081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1.657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7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16 866 811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16 856 969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19.312.647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17.873.349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18.381.217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19.686.852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E1F2087A-232A-437C-A0A4-39B6692F3BE8}"/>
              </a:ext>
            </a:extLst>
          </p:cNvPr>
          <p:cNvSpPr txBox="1"/>
          <p:nvPr/>
        </p:nvSpPr>
        <p:spPr>
          <a:xfrm>
            <a:off x="9622047" y="1095182"/>
            <a:ext cx="2493939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Zie slide </a:t>
            </a:r>
            <a:r>
              <a:rPr lang="nl-BE" sz="1400" dirty="0">
                <a:solidFill>
                  <a:srgbClr val="FF0000"/>
                </a:solidFill>
              </a:rPr>
              <a:t>personeel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0E91281-C8A4-4CBF-9CB7-13EFE629F504}"/>
              </a:ext>
            </a:extLst>
          </p:cNvPr>
          <p:cNvSpPr/>
          <p:nvPr/>
        </p:nvSpPr>
        <p:spPr>
          <a:xfrm>
            <a:off x="9622047" y="3514436"/>
            <a:ext cx="2569953" cy="7342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D46172A-D91F-404B-AED8-9B598EB6648A}"/>
              </a:ext>
            </a:extLst>
          </p:cNvPr>
          <p:cNvSpPr txBox="1"/>
          <p:nvPr/>
        </p:nvSpPr>
        <p:spPr>
          <a:xfrm>
            <a:off x="9622047" y="3636818"/>
            <a:ext cx="2569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Equivalent leefloon (</a:t>
            </a:r>
            <a:r>
              <a:rPr lang="nl-BE" sz="1400" dirty="0" err="1">
                <a:solidFill>
                  <a:srgbClr val="FF0000"/>
                </a:solidFill>
              </a:rPr>
              <a:t>Oekraine</a:t>
            </a:r>
            <a:r>
              <a:rPr lang="nl-BE" sz="1400" dirty="0">
                <a:solidFill>
                  <a:srgbClr val="FF0000"/>
                </a:solidFill>
              </a:rPr>
              <a:t>) +264.077 EUR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70E862-676C-403E-8F02-333DF031CFB6}"/>
              </a:ext>
            </a:extLst>
          </p:cNvPr>
          <p:cNvSpPr/>
          <p:nvPr/>
        </p:nvSpPr>
        <p:spPr>
          <a:xfrm>
            <a:off x="9622047" y="2991216"/>
            <a:ext cx="256995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49B2392-DA88-4A1B-9315-886C2BD3362E}"/>
              </a:ext>
            </a:extLst>
          </p:cNvPr>
          <p:cNvSpPr txBox="1"/>
          <p:nvPr/>
        </p:nvSpPr>
        <p:spPr>
          <a:xfrm>
            <a:off x="9622047" y="3024909"/>
            <a:ext cx="2569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Meer </a:t>
            </a:r>
            <a:r>
              <a:rPr lang="nl-BE" sz="1400" dirty="0" err="1">
                <a:solidFill>
                  <a:srgbClr val="FF0000"/>
                </a:solidFill>
              </a:rPr>
              <a:t>vz</a:t>
            </a:r>
            <a:r>
              <a:rPr lang="nl-BE" sz="1400" dirty="0">
                <a:solidFill>
                  <a:srgbClr val="FF0000"/>
                </a:solidFill>
              </a:rPr>
              <a:t> </a:t>
            </a:r>
            <a:r>
              <a:rPr lang="nl-BE" sz="1400" dirty="0" err="1">
                <a:solidFill>
                  <a:srgbClr val="FF0000"/>
                </a:solidFill>
              </a:rPr>
              <a:t>respo</a:t>
            </a:r>
            <a:r>
              <a:rPr lang="nl-BE" sz="1400" dirty="0">
                <a:solidFill>
                  <a:srgbClr val="FF0000"/>
                </a:solidFill>
              </a:rPr>
              <a:t>, geen </a:t>
            </a:r>
            <a:r>
              <a:rPr lang="nl-BE" sz="1400" dirty="0" err="1">
                <a:solidFill>
                  <a:srgbClr val="FF0000"/>
                </a:solidFill>
              </a:rPr>
              <a:t>afschr</a:t>
            </a:r>
            <a:r>
              <a:rPr lang="nl-BE" sz="1400" dirty="0">
                <a:solidFill>
                  <a:srgbClr val="FF0000"/>
                </a:solidFill>
              </a:rPr>
              <a:t> B97 meer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37251D7-701E-468E-88AC-FFA66178C50B}"/>
              </a:ext>
            </a:extLst>
          </p:cNvPr>
          <p:cNvSpPr/>
          <p:nvPr/>
        </p:nvSpPr>
        <p:spPr>
          <a:xfrm>
            <a:off x="9622047" y="2253673"/>
            <a:ext cx="2569953" cy="703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AEA0B30-5313-46B3-B229-5C2C222D40EC}"/>
              </a:ext>
            </a:extLst>
          </p:cNvPr>
          <p:cNvSpPr txBox="1"/>
          <p:nvPr/>
        </p:nvSpPr>
        <p:spPr>
          <a:xfrm>
            <a:off x="9622047" y="2379307"/>
            <a:ext cx="2569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Stijging gas +192.286, </a:t>
            </a:r>
            <a:r>
              <a:rPr lang="nl-BE" sz="1400" dirty="0" err="1">
                <a:solidFill>
                  <a:srgbClr val="FF0000"/>
                </a:solidFill>
              </a:rPr>
              <a:t>elektr</a:t>
            </a:r>
            <a:r>
              <a:rPr lang="nl-BE" sz="1400" dirty="0">
                <a:solidFill>
                  <a:srgbClr val="FF0000"/>
                </a:solidFill>
              </a:rPr>
              <a:t> +105.591 EUR</a:t>
            </a:r>
          </a:p>
        </p:txBody>
      </p:sp>
    </p:spTree>
    <p:extLst>
      <p:ext uri="{BB962C8B-B14F-4D97-AF65-F5344CB8AC3E}">
        <p14:creationId xmlns:p14="http://schemas.microsoft.com/office/powerpoint/2010/main" val="823083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AADC3DF-1655-494C-A953-5ED29D04838B}"/>
              </a:ext>
            </a:extLst>
          </p:cNvPr>
          <p:cNvSpPr txBox="1"/>
          <p:nvPr/>
        </p:nvSpPr>
        <p:spPr>
          <a:xfrm>
            <a:off x="339641" y="300790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KOSTEN OCMW</a:t>
            </a:r>
          </a:p>
        </p:txBody>
      </p:sp>
      <p:sp>
        <p:nvSpPr>
          <p:cNvPr id="2" name="Pijl: omlaag 1">
            <a:extLst>
              <a:ext uri="{FF2B5EF4-FFF2-40B4-BE49-F238E27FC236}">
                <a16:creationId xmlns:a16="http://schemas.microsoft.com/office/drawing/2014/main" id="{EF7A1603-3E2F-4C1C-9B06-CCD11F351255}"/>
              </a:ext>
            </a:extLst>
          </p:cNvPr>
          <p:cNvSpPr/>
          <p:nvPr/>
        </p:nvSpPr>
        <p:spPr>
          <a:xfrm>
            <a:off x="6174351" y="1633172"/>
            <a:ext cx="613186" cy="580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027286A5-32A2-49E1-B160-7A35BDAE55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471705"/>
              </p:ext>
            </p:extLst>
          </p:nvPr>
        </p:nvGraphicFramePr>
        <p:xfrm>
          <a:off x="339642" y="1802605"/>
          <a:ext cx="8794834" cy="3917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490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AE695C6-74D4-4CF1-A9FD-44958EABF835}"/>
              </a:ext>
            </a:extLst>
          </p:cNvPr>
          <p:cNvSpPr txBox="1">
            <a:spLocks/>
          </p:cNvSpPr>
          <p:nvPr/>
        </p:nvSpPr>
        <p:spPr>
          <a:xfrm>
            <a:off x="677863" y="332764"/>
            <a:ext cx="8596312" cy="7539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OPBRENGSTEN EN KOSTEN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BEA3AFE-92F5-4667-ABFD-E80A42F40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97189"/>
              </p:ext>
            </p:extLst>
          </p:nvPr>
        </p:nvGraphicFramePr>
        <p:xfrm>
          <a:off x="645900" y="858749"/>
          <a:ext cx="8132339" cy="5666487"/>
        </p:xfrm>
        <a:graphic>
          <a:graphicData uri="http://schemas.openxmlformats.org/drawingml/2006/table">
            <a:tbl>
              <a:tblPr/>
              <a:tblGrid>
                <a:gridCol w="181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41548152"/>
                    </a:ext>
                  </a:extLst>
                </a:gridCol>
                <a:gridCol w="1044892">
                  <a:extLst>
                    <a:ext uri="{9D8B030D-6E8A-4147-A177-3AD203B41FA5}">
                      <a16:colId xmlns:a16="http://schemas.microsoft.com/office/drawing/2014/main" val="1440413458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4277731492"/>
                    </a:ext>
                  </a:extLst>
                </a:gridCol>
                <a:gridCol w="1135340">
                  <a:extLst>
                    <a:ext uri="{9D8B030D-6E8A-4147-A177-3AD203B41FA5}">
                      <a16:colId xmlns:a16="http://schemas.microsoft.com/office/drawing/2014/main" val="2959828719"/>
                    </a:ext>
                  </a:extLst>
                </a:gridCol>
              </a:tblGrid>
              <a:tr h="298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OCMW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uit de werking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8 223 287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8 523 210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8.836.808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8.783.336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8.074.381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9.814.285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(+21,55%)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Algemene werkingssubsidies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2 582 515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2 748 847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2.760.051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1.001.452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977.730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1.167.601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(+19,42%)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Specifieke werkingssubsidies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4 678 956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4 835 723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4.733.320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5.564.449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5.905.373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6.304.587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(+6,76%)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Recup</a:t>
                      </a: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kosten sociale dienst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102 891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91 690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58.166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37.405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38.942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52.698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operationele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320 282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250 973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349.207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320.421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379.187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377.784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Meerwaarden</a:t>
                      </a:r>
                      <a:r>
                        <a:rPr kumimoji="0" lang="nl-BE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bij de realisatie van VA</a:t>
                      </a:r>
                      <a:endParaRPr kumimoji="0" lang="nl-BE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1 174 521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418 625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123.772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307.268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458.999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6.269.346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51799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458 951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458 236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457.962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428.343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422.232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322.539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17 541 503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17 327 304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17.319.286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16.442.674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16.256.844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24.308.840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16 866 811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16 856 958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19.312.643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17.873.350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18.381.217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19.686.852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674 692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470 346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-1.993.357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- 1.430.676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-2.124.373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4.621.988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8A17F49B-2FE1-4764-92E4-4C344895C2B3}"/>
              </a:ext>
            </a:extLst>
          </p:cNvPr>
          <p:cNvSpPr/>
          <p:nvPr/>
        </p:nvSpPr>
        <p:spPr>
          <a:xfrm>
            <a:off x="8778239" y="1399032"/>
            <a:ext cx="3400086" cy="4424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6BC4ADA3-4B73-4CA4-8981-FF6B416D5F2F}"/>
              </a:ext>
            </a:extLst>
          </p:cNvPr>
          <p:cNvSpPr/>
          <p:nvPr/>
        </p:nvSpPr>
        <p:spPr>
          <a:xfrm>
            <a:off x="8778239" y="2437093"/>
            <a:ext cx="3374724" cy="4465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933561B1-CF9F-470C-BE5A-F4D736D8236C}"/>
              </a:ext>
            </a:extLst>
          </p:cNvPr>
          <p:cNvSpPr/>
          <p:nvPr/>
        </p:nvSpPr>
        <p:spPr>
          <a:xfrm>
            <a:off x="8778239" y="4012025"/>
            <a:ext cx="2528047" cy="4330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2F795D0-830B-4FA3-A0FC-9298E56B6DB1}"/>
              </a:ext>
            </a:extLst>
          </p:cNvPr>
          <p:cNvSpPr txBox="1"/>
          <p:nvPr/>
        </p:nvSpPr>
        <p:spPr>
          <a:xfrm>
            <a:off x="8791914" y="3974367"/>
            <a:ext cx="2345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Meerwaarde Brussel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BBC7ACE-95AD-404C-870D-0F409289F90B}"/>
              </a:ext>
            </a:extLst>
          </p:cNvPr>
          <p:cNvSpPr txBox="1"/>
          <p:nvPr/>
        </p:nvSpPr>
        <p:spPr>
          <a:xfrm>
            <a:off x="8791915" y="2514600"/>
            <a:ext cx="340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Zonnewende enveloppe + 247.650 EUR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FABA912-126A-429E-A45C-0F2584B05EFA}"/>
              </a:ext>
            </a:extLst>
          </p:cNvPr>
          <p:cNvSpPr txBox="1"/>
          <p:nvPr/>
        </p:nvSpPr>
        <p:spPr>
          <a:xfrm>
            <a:off x="8791914" y="1399032"/>
            <a:ext cx="3296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WZC +1.606.881 EUR</a:t>
            </a:r>
          </a:p>
        </p:txBody>
      </p:sp>
    </p:spTree>
    <p:extLst>
      <p:ext uri="{BB962C8B-B14F-4D97-AF65-F5344CB8AC3E}">
        <p14:creationId xmlns:p14="http://schemas.microsoft.com/office/powerpoint/2010/main" val="4051024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02CE908-D8DF-44BE-9115-5294E1B12EB2}"/>
              </a:ext>
            </a:extLst>
          </p:cNvPr>
          <p:cNvSpPr txBox="1"/>
          <p:nvPr/>
        </p:nvSpPr>
        <p:spPr>
          <a:xfrm>
            <a:off x="385011" y="433137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OPBRENGSTEN OCMW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44214703-C924-48D8-856A-90EFD88C5F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989602"/>
              </p:ext>
            </p:extLst>
          </p:nvPr>
        </p:nvGraphicFramePr>
        <p:xfrm>
          <a:off x="298580" y="1250303"/>
          <a:ext cx="9489232" cy="50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Verbindingslijn: gebogen 6">
            <a:extLst>
              <a:ext uri="{FF2B5EF4-FFF2-40B4-BE49-F238E27FC236}">
                <a16:creationId xmlns:a16="http://schemas.microsoft.com/office/drawing/2014/main" id="{D9BD39C8-7B51-4BC1-8BEE-269240389034}"/>
              </a:ext>
            </a:extLst>
          </p:cNvPr>
          <p:cNvCxnSpPr/>
          <p:nvPr/>
        </p:nvCxnSpPr>
        <p:spPr>
          <a:xfrm flipV="1">
            <a:off x="4690872" y="5285232"/>
            <a:ext cx="548640" cy="5212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C61BD853-1184-4158-906D-0796E298FCC1}"/>
              </a:ext>
            </a:extLst>
          </p:cNvPr>
          <p:cNvSpPr txBox="1"/>
          <p:nvPr/>
        </p:nvSpPr>
        <p:spPr>
          <a:xfrm>
            <a:off x="1280160" y="5505756"/>
            <a:ext cx="357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GF naar </a:t>
            </a:r>
            <a:r>
              <a:rPr lang="nl-BE" sz="1400" dirty="0" err="1"/>
              <a:t>stad+verschuivingen</a:t>
            </a:r>
            <a:r>
              <a:rPr lang="nl-BE" sz="1400" dirty="0"/>
              <a:t> alg-</a:t>
            </a:r>
            <a:r>
              <a:rPr lang="nl-BE" sz="1400" dirty="0" err="1"/>
              <a:t>spec</a:t>
            </a:r>
            <a:endParaRPr lang="nl-BE" sz="1400" dirty="0"/>
          </a:p>
          <a:p>
            <a:pPr algn="ctr"/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897443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1C9150A-6207-4848-96CB-9079591D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6320"/>
            <a:ext cx="8596312" cy="753979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OPBRENGSTEN EN KOSTEN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1DE52666-8958-4420-A81E-FE7A92B29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31277"/>
              </p:ext>
            </p:extLst>
          </p:nvPr>
        </p:nvGraphicFramePr>
        <p:xfrm>
          <a:off x="961016" y="1120299"/>
          <a:ext cx="7505999" cy="4030581"/>
        </p:xfrm>
        <a:graphic>
          <a:graphicData uri="http://schemas.openxmlformats.org/drawingml/2006/table">
            <a:tbl>
              <a:tblPr/>
              <a:tblGrid>
                <a:gridCol w="252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652977967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1289468440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3291035885"/>
                    </a:ext>
                  </a:extLst>
                </a:gridCol>
                <a:gridCol w="913363">
                  <a:extLst>
                    <a:ext uri="{9D8B030D-6E8A-4147-A177-3AD203B41FA5}">
                      <a16:colId xmlns:a16="http://schemas.microsoft.com/office/drawing/2014/main" val="66334635"/>
                    </a:ext>
                  </a:extLst>
                </a:gridCol>
              </a:tblGrid>
              <a:tr h="3200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KOSTEN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 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6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Goederen en diensten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BE" altLang="nl-B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220.325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259.176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261.392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263.190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381.198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462.663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Afschrijvingen en voorzieningen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368.508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523.450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543.715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542.327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588.529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581.934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Toegestane werkingssubsidies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16.125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34.033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32.086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19.048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21.352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Uitzonderlijke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606.258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816.738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837.393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806.550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988.942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1.066.605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044FEC72-2EEF-4252-A5BE-F393AB757B6F}"/>
              </a:ext>
            </a:extLst>
          </p:cNvPr>
          <p:cNvSpPr txBox="1"/>
          <p:nvPr/>
        </p:nvSpPr>
        <p:spPr>
          <a:xfrm>
            <a:off x="827584" y="583531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dirty="0">
                <a:latin typeface="Verdana" panose="020B0604030504040204" pitchFamily="34" charset="0"/>
                <a:ea typeface="Verdana" panose="020B0604030504040204" pitchFamily="34" charset="0"/>
              </a:rPr>
              <a:t>Correcties werkings- en investeringssubsidies AGB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A4F7BB06-81B0-4016-B490-A7B860392C4E}"/>
              </a:ext>
            </a:extLst>
          </p:cNvPr>
          <p:cNvSpPr/>
          <p:nvPr/>
        </p:nvSpPr>
        <p:spPr>
          <a:xfrm>
            <a:off x="5934456" y="2009654"/>
            <a:ext cx="2532559" cy="4195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F5816507-B603-4094-A948-5E924CB44E8C}"/>
              </a:ext>
            </a:extLst>
          </p:cNvPr>
          <p:cNvSpPr/>
          <p:nvPr/>
        </p:nvSpPr>
        <p:spPr>
          <a:xfrm>
            <a:off x="8555350" y="1694836"/>
            <a:ext cx="3429000" cy="7539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7A86494-34DC-43E5-A56A-27012098A31B}"/>
              </a:ext>
            </a:extLst>
          </p:cNvPr>
          <p:cNvSpPr txBox="1"/>
          <p:nvPr/>
        </p:nvSpPr>
        <p:spPr>
          <a:xfrm>
            <a:off x="8630853" y="1723481"/>
            <a:ext cx="34418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G&amp;e</a:t>
            </a:r>
            <a:r>
              <a:rPr lang="nl-BE" sz="1400" dirty="0"/>
              <a:t> : 2021 110.198 EUR, 2022 255.428 EUR, minder VACC, wel kampeerautoterrein</a:t>
            </a:r>
          </a:p>
          <a:p>
            <a:endParaRPr lang="nl-BE" sz="1400" dirty="0"/>
          </a:p>
          <a:p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580661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4723BAA-FB25-4CA3-81B7-E4C5B183BE55}"/>
              </a:ext>
            </a:extLst>
          </p:cNvPr>
          <p:cNvSpPr txBox="1"/>
          <p:nvPr/>
        </p:nvSpPr>
        <p:spPr>
          <a:xfrm>
            <a:off x="168801" y="352562"/>
            <a:ext cx="146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KOSTEN AGB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9174AAC6-74E9-492C-839C-9A275F4CB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88944"/>
              </p:ext>
            </p:extLst>
          </p:nvPr>
        </p:nvGraphicFramePr>
        <p:xfrm>
          <a:off x="345233" y="1268964"/>
          <a:ext cx="9311951" cy="480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76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AE695C6-74D4-4CF1-A9FD-44958EABF835}"/>
              </a:ext>
            </a:extLst>
          </p:cNvPr>
          <p:cNvSpPr txBox="1">
            <a:spLocks/>
          </p:cNvSpPr>
          <p:nvPr/>
        </p:nvSpPr>
        <p:spPr>
          <a:xfrm>
            <a:off x="547940" y="366320"/>
            <a:ext cx="8596312" cy="7539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STAAT VAN OPBRENGSTEN EN KOSTEN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B9E05AE-BEE8-40E9-9BD5-F55E9C751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20569"/>
              </p:ext>
            </p:extLst>
          </p:nvPr>
        </p:nvGraphicFramePr>
        <p:xfrm>
          <a:off x="654927" y="1170478"/>
          <a:ext cx="7120725" cy="4259116"/>
        </p:xfrm>
        <a:graphic>
          <a:graphicData uri="http://schemas.openxmlformats.org/drawingml/2006/table">
            <a:tbl>
              <a:tblPr/>
              <a:tblGrid>
                <a:gridCol w="167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568">
                  <a:extLst>
                    <a:ext uri="{9D8B030D-6E8A-4147-A177-3AD203B41FA5}">
                      <a16:colId xmlns:a16="http://schemas.microsoft.com/office/drawing/2014/main" val="121753190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3750962"/>
                    </a:ext>
                  </a:extLst>
                </a:gridCol>
                <a:gridCol w="867092">
                  <a:extLst>
                    <a:ext uri="{9D8B030D-6E8A-4147-A177-3AD203B41FA5}">
                      <a16:colId xmlns:a16="http://schemas.microsoft.com/office/drawing/2014/main" val="3636223687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620176334"/>
                    </a:ext>
                  </a:extLst>
                </a:gridCol>
              </a:tblGrid>
              <a:tr h="34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1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Opbrengsten uit de werking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57.429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92.002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87.581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49.108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249.275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183.795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Fiscale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Werkingssubsidies</a:t>
                      </a:r>
                      <a:endParaRPr kumimoji="0" lang="nl-BE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2.580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2.040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1.798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1.443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Financiële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1.016.353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9.565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Uitzonderlijke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68.016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94.043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1.105.732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52.099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250.926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194.601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606.258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816.738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837.393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806.550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988.942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1.066.605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-538.242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-722.695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268.339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- 754.451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-738.016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-872.004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CA0ADED8-0F71-42B8-B5F6-7C92AEA2CFD4}"/>
              </a:ext>
            </a:extLst>
          </p:cNvPr>
          <p:cNvSpPr/>
          <p:nvPr/>
        </p:nvSpPr>
        <p:spPr>
          <a:xfrm>
            <a:off x="5020056" y="5038344"/>
            <a:ext cx="2755596" cy="39125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4FC58E8-300C-43D3-ADBE-182745510F7F}"/>
              </a:ext>
            </a:extLst>
          </p:cNvPr>
          <p:cNvSpPr txBox="1"/>
          <p:nvPr/>
        </p:nvSpPr>
        <p:spPr>
          <a:xfrm>
            <a:off x="8138160" y="1430767"/>
            <a:ext cx="3739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Furnevent</a:t>
            </a:r>
            <a:r>
              <a:rPr lang="nl-BE" sz="1400" dirty="0"/>
              <a:t> : ‘21 133.708, ‘22 74.263 EUR</a:t>
            </a:r>
          </a:p>
          <a:p>
            <a:r>
              <a:rPr lang="nl-BE" sz="1400" dirty="0"/>
              <a:t>Sporthal : ‘21 21.992, ‘22 33.651 EUR</a:t>
            </a:r>
          </a:p>
          <a:p>
            <a:r>
              <a:rPr lang="nl-BE" sz="1400" dirty="0"/>
              <a:t>Kampeer : ‘21 5.322, ‘22 44.106 EUR</a:t>
            </a:r>
          </a:p>
          <a:p>
            <a:r>
              <a:rPr lang="nl-BE" sz="1400" dirty="0"/>
              <a:t>Bib : ‘21 13.847, ‘22 16.880 EUR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1CB48AAA-8C11-46F0-A877-28E1DF7CBA26}"/>
              </a:ext>
            </a:extLst>
          </p:cNvPr>
          <p:cNvSpPr/>
          <p:nvPr/>
        </p:nvSpPr>
        <p:spPr>
          <a:xfrm>
            <a:off x="7982712" y="1323190"/>
            <a:ext cx="4209288" cy="11365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74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  <a:t>Team Financiën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D2D64-3C06-4948-83F5-15D0A371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4027"/>
            <a:ext cx="8596668" cy="3880773"/>
          </a:xfrm>
        </p:spPr>
        <p:txBody>
          <a:bodyPr/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BBC2020: Stad, OCMW en AGB 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1 boekhoudsoftware Foxtrot (</a:t>
            </a:r>
            <a:r>
              <a:rPr lang="nl-BE" dirty="0" err="1">
                <a:latin typeface="Verdana" panose="020B0604030504040204" pitchFamily="34" charset="0"/>
                <a:ea typeface="Verdana" panose="020B0604030504040204" pitchFamily="34" charset="0"/>
              </a:rPr>
              <a:t>Foxbeleid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BE" dirty="0" err="1">
                <a:latin typeface="Verdana" panose="020B0604030504040204" pitchFamily="34" charset="0"/>
                <a:ea typeface="Verdana" panose="020B0604030504040204" pitchFamily="34" charset="0"/>
              </a:rPr>
              <a:t>Foxboek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en Alfa sinds 2019) met een gemeenschappelijk rekeningstelsel (nieuw in 2020)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Geconsolideerde cijfers voor Veurne = stad +OCMW + AGB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2018 : stad + OCMW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2019 : stad + OCMW + AGB (drie afzonderlijke documenten)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2020 : stad + OCMW (in één document) + AGB </a:t>
            </a: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Stad, OCMW en AGB jaarrekening vaststelling naar dezelfde raad (2019 augustus, 2020 juni, 2021 mei, </a:t>
            </a:r>
            <a:r>
              <a:rPr lang="nl-BE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2022 mei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38097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9147424-FEA9-41EB-91B1-E9580BCBE07E}"/>
              </a:ext>
            </a:extLst>
          </p:cNvPr>
          <p:cNvSpPr txBox="1"/>
          <p:nvPr/>
        </p:nvSpPr>
        <p:spPr>
          <a:xfrm>
            <a:off x="457200" y="481263"/>
            <a:ext cx="215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OPBRENGSTEN AGB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A032231D-6E38-4150-B3D5-8E988C3A84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788346"/>
              </p:ext>
            </p:extLst>
          </p:nvPr>
        </p:nvGraphicFramePr>
        <p:xfrm>
          <a:off x="354564" y="1511559"/>
          <a:ext cx="9088016" cy="463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641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98" y="304433"/>
            <a:ext cx="8596668" cy="1320800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Geconsolideerde RESULTATEN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47578C9-22FC-4A8F-A214-72AF8F871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98755"/>
              </p:ext>
            </p:extLst>
          </p:nvPr>
        </p:nvGraphicFramePr>
        <p:xfrm>
          <a:off x="402954" y="971053"/>
          <a:ext cx="8759334" cy="5262297"/>
        </p:xfrm>
        <a:graphic>
          <a:graphicData uri="http://schemas.openxmlformats.org/drawingml/2006/table">
            <a:tbl>
              <a:tblPr/>
              <a:tblGrid>
                <a:gridCol w="180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368">
                  <a:extLst>
                    <a:ext uri="{9D8B030D-6E8A-4147-A177-3AD203B41FA5}">
                      <a16:colId xmlns:a16="http://schemas.microsoft.com/office/drawing/2014/main" val="3726408420"/>
                    </a:ext>
                  </a:extLst>
                </a:gridCol>
                <a:gridCol w="1162368">
                  <a:extLst>
                    <a:ext uri="{9D8B030D-6E8A-4147-A177-3AD203B41FA5}">
                      <a16:colId xmlns:a16="http://schemas.microsoft.com/office/drawing/2014/main" val="4218095581"/>
                    </a:ext>
                  </a:extLst>
                </a:gridCol>
                <a:gridCol w="1162368">
                  <a:extLst>
                    <a:ext uri="{9D8B030D-6E8A-4147-A177-3AD203B41FA5}">
                      <a16:colId xmlns:a16="http://schemas.microsoft.com/office/drawing/2014/main" val="792041852"/>
                    </a:ext>
                  </a:extLst>
                </a:gridCol>
                <a:gridCol w="1146980">
                  <a:extLst>
                    <a:ext uri="{9D8B030D-6E8A-4147-A177-3AD203B41FA5}">
                      <a16:colId xmlns:a16="http://schemas.microsoft.com/office/drawing/2014/main" val="2760790404"/>
                    </a:ext>
                  </a:extLst>
                </a:gridCol>
              </a:tblGrid>
              <a:tr h="6222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</a:t>
                      </a:r>
                      <a:r>
                        <a:rPr kumimoji="0" lang="nl-BE" altLang="nl-B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</a:t>
                      </a: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</a:t>
                      </a:r>
                      <a:r>
                        <a:rPr kumimoji="0" lang="nl-BE" altLang="nl-B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</a:t>
                      </a: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</a:t>
                      </a:r>
                      <a:r>
                        <a:rPr kumimoji="0" lang="nl-BE" altLang="nl-BE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</a:t>
                      </a:r>
                      <a:r>
                        <a:rPr kumimoji="0" lang="nl-BE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</a:t>
                      </a:r>
                      <a:r>
                        <a:rPr kumimoji="0" lang="nl-BE" altLang="nl-B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opbr</a:t>
                      </a: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Veurne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21 273 384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17 541 402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60.016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38 874 802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22 186 289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17 327 304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94.043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39 607636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23.801.734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17.319.289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1.105.732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42.226.755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22.627.148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16.442.673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52.099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39.123.940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24.996.222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16.256.844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250.926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41.503.992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24.965.915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24.308.840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194.601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49.469.356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kosten Veurne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10 789 967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16 866 811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606.258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28.263.036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20 845 449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16 856 969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816.738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38.519.156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23.260.334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19.312.647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837.393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43.410.374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19.525.987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17.873.349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806.550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38.205.886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21.507.561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18.381.217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988.942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40.877.720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22.856.512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19.686.852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1.066.605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43.609.969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 Veurne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10 483 417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674 591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-538.242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10.611.766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1 340 839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470 335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-722.695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1 088.480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541.400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-1.993.358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268.339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-1.183.619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3.101.161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-1.430.676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-754.451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916.034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3.488.661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-2.124.373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-738.016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626.272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2.109.403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4.621.988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-872.004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5.859.387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3A3B2C2A-301C-401A-BCE7-CACA382D6442}"/>
              </a:ext>
            </a:extLst>
          </p:cNvPr>
          <p:cNvSpPr/>
          <p:nvPr/>
        </p:nvSpPr>
        <p:spPr>
          <a:xfrm>
            <a:off x="5701873" y="4912550"/>
            <a:ext cx="3460415" cy="13208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7728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39"/>
            <a:ext cx="12192000" cy="685800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BDD322D0-C480-472A-BB21-59807446A53F}"/>
              </a:ext>
            </a:extLst>
          </p:cNvPr>
          <p:cNvSpPr txBox="1">
            <a:spLocks/>
          </p:cNvSpPr>
          <p:nvPr/>
        </p:nvSpPr>
        <p:spPr>
          <a:xfrm>
            <a:off x="540339" y="26003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TOELICHTING</a:t>
            </a:r>
          </a:p>
        </p:txBody>
      </p:sp>
    </p:spTree>
    <p:extLst>
      <p:ext uri="{BB962C8B-B14F-4D97-AF65-F5344CB8AC3E}">
        <p14:creationId xmlns:p14="http://schemas.microsoft.com/office/powerpoint/2010/main" val="1059853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5EB1BD0-D893-42AA-B479-69ACD7CA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Personeelskosten stad en OCMW</a:t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804F44A-E466-4648-9047-684C9C946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pPr fontAlgn="t"/>
            <a:endParaRPr lang="nl-BE" dirty="0"/>
          </a:p>
          <a:p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F0490A90-EBA1-4407-84AA-C9D6FBFA0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428323"/>
              </p:ext>
            </p:extLst>
          </p:nvPr>
        </p:nvGraphicFramePr>
        <p:xfrm>
          <a:off x="113803" y="1185270"/>
          <a:ext cx="979270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519">
                  <a:extLst>
                    <a:ext uri="{9D8B030D-6E8A-4147-A177-3AD203B41FA5}">
                      <a16:colId xmlns:a16="http://schemas.microsoft.com/office/drawing/2014/main" val="209372619"/>
                    </a:ext>
                  </a:extLst>
                </a:gridCol>
                <a:gridCol w="1382223">
                  <a:extLst>
                    <a:ext uri="{9D8B030D-6E8A-4147-A177-3AD203B41FA5}">
                      <a16:colId xmlns:a16="http://schemas.microsoft.com/office/drawing/2014/main" val="401150094"/>
                    </a:ext>
                  </a:extLst>
                </a:gridCol>
                <a:gridCol w="1320707">
                  <a:extLst>
                    <a:ext uri="{9D8B030D-6E8A-4147-A177-3AD203B41FA5}">
                      <a16:colId xmlns:a16="http://schemas.microsoft.com/office/drawing/2014/main" val="1187089723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38355555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40179706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8305696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321267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22115"/>
                  </a:ext>
                </a:extLst>
              </a:tr>
              <a:tr h="257647">
                <a:tc>
                  <a:txBody>
                    <a:bodyPr/>
                    <a:lstStyle/>
                    <a:p>
                      <a:r>
                        <a:rPr lang="nl-BE" sz="1600" dirty="0"/>
                        <a:t>Pers 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8.564.303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8.893.163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9.400.932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9.328.932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9.994.360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10.110.633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22952"/>
                  </a:ext>
                </a:extLst>
              </a:tr>
              <a:tr h="257647">
                <a:tc>
                  <a:txBody>
                    <a:bodyPr/>
                    <a:lstStyle/>
                    <a:p>
                      <a:pPr algn="l"/>
                      <a:r>
                        <a:rPr lang="nl-BE" sz="1600" dirty="0"/>
                        <a:t>Pers OCMW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11.563.039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11.879.791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12.433.617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13.025.192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12.625.970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14.034.415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946494"/>
                  </a:ext>
                </a:extLst>
              </a:tr>
              <a:tr h="257647">
                <a:tc>
                  <a:txBody>
                    <a:bodyPr/>
                    <a:lstStyle/>
                    <a:p>
                      <a:r>
                        <a:rPr lang="nl-BE" sz="1600" b="1" dirty="0"/>
                        <a:t>Kosten S+O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20.126.614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20.772.954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21.834.549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22.354.085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22.620.330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/>
                        <a:t>24.145.048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714843"/>
                  </a:ext>
                </a:extLst>
              </a:tr>
              <a:tr h="250285">
                <a:tc>
                  <a:txBody>
                    <a:bodyPr/>
                    <a:lstStyle/>
                    <a:p>
                      <a:pPr algn="ctr"/>
                      <a:r>
                        <a:rPr lang="nl-BE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6,74 %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397179"/>
                  </a:ext>
                </a:extLst>
              </a:tr>
              <a:tr h="250285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 err="1"/>
                        <a:t>corr</a:t>
                      </a:r>
                      <a:r>
                        <a:rPr lang="nl-BE" sz="1400" dirty="0"/>
                        <a:t> </a:t>
                      </a:r>
                      <a:r>
                        <a:rPr lang="nl-BE" sz="1400" dirty="0" err="1"/>
                        <a:t>VACC&amp;Triage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-1,80 %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8,80 %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210601"/>
                  </a:ext>
                </a:extLst>
              </a:tr>
            </a:tbl>
          </a:graphicData>
        </a:graphic>
      </p:graphicFrame>
      <p:sp>
        <p:nvSpPr>
          <p:cNvPr id="30" name="Tekstvak 29">
            <a:extLst>
              <a:ext uri="{FF2B5EF4-FFF2-40B4-BE49-F238E27FC236}">
                <a16:creationId xmlns:a16="http://schemas.microsoft.com/office/drawing/2014/main" id="{9F3C8DE0-59D1-49C2-B394-A2A11BA87935}"/>
              </a:ext>
            </a:extLst>
          </p:cNvPr>
          <p:cNvSpPr txBox="1"/>
          <p:nvPr/>
        </p:nvSpPr>
        <p:spPr>
          <a:xfrm>
            <a:off x="8325810" y="3743611"/>
            <a:ext cx="3309464" cy="31085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/>
              <a:t>Loonindexeringen 2%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April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Oktober 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Februari 2022 </a:t>
            </a:r>
            <a:r>
              <a:rPr lang="nl-BE" sz="1400" dirty="0">
                <a:solidFill>
                  <a:srgbClr val="FF0000"/>
                </a:solidFill>
              </a:rPr>
              <a:t>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April 2022 </a:t>
            </a:r>
            <a:r>
              <a:rPr lang="nl-BE" sz="1400" dirty="0">
                <a:solidFill>
                  <a:srgbClr val="FF0000"/>
                </a:solidFill>
              </a:rPr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Juni 2022 </a:t>
            </a:r>
            <a:r>
              <a:rPr lang="nl-BE" sz="1400" dirty="0">
                <a:solidFill>
                  <a:srgbClr val="FF0000"/>
                </a:solidFill>
              </a:rPr>
              <a:t>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September 2022 </a:t>
            </a:r>
            <a:r>
              <a:rPr lang="nl-BE" sz="1400" dirty="0">
                <a:solidFill>
                  <a:srgbClr val="FF0000"/>
                </a:solidFill>
              </a:rPr>
              <a:t>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December 2022 </a:t>
            </a:r>
            <a:r>
              <a:rPr lang="nl-BE" sz="1400" dirty="0">
                <a:solidFill>
                  <a:srgbClr val="FF0000"/>
                </a:solidFill>
              </a:rPr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November 2023 (prognose Planbureau 07/03/23)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Mei 2024 (prognose Planbureau 07/03/23</a:t>
            </a:r>
          </a:p>
          <a:p>
            <a:r>
              <a:rPr lang="nl-BE" sz="1400" dirty="0"/>
              <a:t>IFIC regularisatie (terug op 1/7/21) OCMW</a:t>
            </a:r>
          </a:p>
        </p:txBody>
      </p:sp>
      <p:cxnSp>
        <p:nvCxnSpPr>
          <p:cNvPr id="32" name="Verbindingslijn: gebogen 31">
            <a:extLst>
              <a:ext uri="{FF2B5EF4-FFF2-40B4-BE49-F238E27FC236}">
                <a16:creationId xmlns:a16="http://schemas.microsoft.com/office/drawing/2014/main" id="{59EDC320-DACF-4E84-8FF3-308998237693}"/>
              </a:ext>
            </a:extLst>
          </p:cNvPr>
          <p:cNvCxnSpPr>
            <a:cxnSpLocks/>
          </p:cNvCxnSpPr>
          <p:nvPr/>
        </p:nvCxnSpPr>
        <p:spPr>
          <a:xfrm>
            <a:off x="9265534" y="3297385"/>
            <a:ext cx="571999" cy="446226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872E3D7F-3328-4964-AD10-8C75E78B662A}"/>
              </a:ext>
            </a:extLst>
          </p:cNvPr>
          <p:cNvSpPr txBox="1"/>
          <p:nvPr/>
        </p:nvSpPr>
        <p:spPr>
          <a:xfrm>
            <a:off x="6815205" y="6396335"/>
            <a:ext cx="1376979" cy="46166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/>
              <a:t>Na correctie VACC en triage</a:t>
            </a:r>
          </a:p>
        </p:txBody>
      </p:sp>
      <p:cxnSp>
        <p:nvCxnSpPr>
          <p:cNvPr id="10" name="Verbindingslijn: gebogen 9">
            <a:extLst>
              <a:ext uri="{FF2B5EF4-FFF2-40B4-BE49-F238E27FC236}">
                <a16:creationId xmlns:a16="http://schemas.microsoft.com/office/drawing/2014/main" id="{6E5C7C0C-5F51-466C-A9E6-ACBDC192A0C1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48924" y="5469548"/>
            <a:ext cx="1143766" cy="475505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fiek 11">
            <a:extLst>
              <a:ext uri="{FF2B5EF4-FFF2-40B4-BE49-F238E27FC236}">
                <a16:creationId xmlns:a16="http://schemas.microsoft.com/office/drawing/2014/main" id="{1C563098-FF99-4B1F-A1F9-02944CFD42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965172"/>
              </p:ext>
            </p:extLst>
          </p:nvPr>
        </p:nvGraphicFramePr>
        <p:xfrm>
          <a:off x="1041592" y="3378597"/>
          <a:ext cx="6919960" cy="30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2683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235EC-B49A-420C-9808-90A2FE07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Fiscaliteit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525A4A-6E36-47CB-86A2-B4F249A69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5162"/>
            <a:ext cx="8951858" cy="4711850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  <a:p>
            <a:pPr lvl="4"/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Samenstelling inkomsten onroerende voorheffing	</a:t>
            </a:r>
          </a:p>
          <a:p>
            <a:pPr lvl="1"/>
            <a:r>
              <a:rPr lang="nl-BE" dirty="0"/>
              <a:t>6 voorschotten 07-12/2022 = 6 * 1.105.884 EUR = 6.635.304 EUR (6.307.362 EUR) (+327.942 EUR)</a:t>
            </a:r>
          </a:p>
          <a:p>
            <a:pPr lvl="1"/>
            <a:r>
              <a:rPr lang="nl-BE" dirty="0"/>
              <a:t>Maandelijkse stortingen : 346.941 EUR (310.297 EUR) (-36.644 EUR)</a:t>
            </a:r>
          </a:p>
          <a:p>
            <a:pPr lvl="1"/>
            <a:r>
              <a:rPr lang="nl-BE" dirty="0"/>
              <a:t>Afrekening 2021 (07/2022) = 147.580 EUR (433.436 EUR) (-285.856 EUR)</a:t>
            </a:r>
          </a:p>
          <a:p>
            <a:r>
              <a:rPr lang="nl-BE" dirty="0"/>
              <a:t>Geen compensatie MAT&amp;OUT sinds 2020 (248.717 EUR)</a:t>
            </a:r>
          </a:p>
          <a:p>
            <a:pPr lvl="1"/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7EF9EAA8-ECE7-401C-8558-6ED7380E0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88406"/>
              </p:ext>
            </p:extLst>
          </p:nvPr>
        </p:nvGraphicFramePr>
        <p:xfrm>
          <a:off x="902569" y="2631503"/>
          <a:ext cx="8552814" cy="116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49">
                  <a:extLst>
                    <a:ext uri="{9D8B030D-6E8A-4147-A177-3AD203B41FA5}">
                      <a16:colId xmlns:a16="http://schemas.microsoft.com/office/drawing/2014/main" val="3669951444"/>
                    </a:ext>
                  </a:extLst>
                </a:gridCol>
                <a:gridCol w="1022668">
                  <a:extLst>
                    <a:ext uri="{9D8B030D-6E8A-4147-A177-3AD203B41FA5}">
                      <a16:colId xmlns:a16="http://schemas.microsoft.com/office/drawing/2014/main" val="1375308733"/>
                    </a:ext>
                  </a:extLst>
                </a:gridCol>
                <a:gridCol w="1060787">
                  <a:extLst>
                    <a:ext uri="{9D8B030D-6E8A-4147-A177-3AD203B41FA5}">
                      <a16:colId xmlns:a16="http://schemas.microsoft.com/office/drawing/2014/main" val="1549299643"/>
                    </a:ext>
                  </a:extLst>
                </a:gridCol>
                <a:gridCol w="1060787">
                  <a:extLst>
                    <a:ext uri="{9D8B030D-6E8A-4147-A177-3AD203B41FA5}">
                      <a16:colId xmlns:a16="http://schemas.microsoft.com/office/drawing/2014/main" val="973281841"/>
                    </a:ext>
                  </a:extLst>
                </a:gridCol>
                <a:gridCol w="1060787">
                  <a:extLst>
                    <a:ext uri="{9D8B030D-6E8A-4147-A177-3AD203B41FA5}">
                      <a16:colId xmlns:a16="http://schemas.microsoft.com/office/drawing/2014/main" val="3841078368"/>
                    </a:ext>
                  </a:extLst>
                </a:gridCol>
                <a:gridCol w="1022668">
                  <a:extLst>
                    <a:ext uri="{9D8B030D-6E8A-4147-A177-3AD203B41FA5}">
                      <a16:colId xmlns:a16="http://schemas.microsoft.com/office/drawing/2014/main" val="3787099469"/>
                    </a:ext>
                  </a:extLst>
                </a:gridCol>
                <a:gridCol w="1022668">
                  <a:extLst>
                    <a:ext uri="{9D8B030D-6E8A-4147-A177-3AD203B41FA5}">
                      <a16:colId xmlns:a16="http://schemas.microsoft.com/office/drawing/2014/main" val="3139262634"/>
                    </a:ext>
                  </a:extLst>
                </a:gridCol>
              </a:tblGrid>
              <a:tr h="342803">
                <a:tc>
                  <a:txBody>
                    <a:bodyPr/>
                    <a:lstStyle/>
                    <a:p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504571"/>
                  </a:ext>
                </a:extLst>
              </a:tr>
              <a:tr h="478985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Onroerende voorheffing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6.456.695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6.492.450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6.714.851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6.697.652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6.919.245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7.128.581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45329"/>
                  </a:ext>
                </a:extLst>
              </a:tr>
              <a:tr h="342803"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 err="1"/>
                        <a:t>Stijgings</a:t>
                      </a:r>
                      <a:r>
                        <a:rPr lang="nl-BE" sz="1400" i="1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8,3 %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0,6 %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3,3 %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-0,3 %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+3,2 %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+2,9 %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698420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0E5483D1-D069-4D32-ACEA-62AA4616D7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66618"/>
              </p:ext>
            </p:extLst>
          </p:nvPr>
        </p:nvGraphicFramePr>
        <p:xfrm>
          <a:off x="902569" y="1270000"/>
          <a:ext cx="8509283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340">
                  <a:extLst>
                    <a:ext uri="{9D8B030D-6E8A-4147-A177-3AD203B41FA5}">
                      <a16:colId xmlns:a16="http://schemas.microsoft.com/office/drawing/2014/main" val="3091510560"/>
                    </a:ext>
                  </a:extLst>
                </a:gridCol>
                <a:gridCol w="1039508">
                  <a:extLst>
                    <a:ext uri="{9D8B030D-6E8A-4147-A177-3AD203B41FA5}">
                      <a16:colId xmlns:a16="http://schemas.microsoft.com/office/drawing/2014/main" val="3344468188"/>
                    </a:ext>
                  </a:extLst>
                </a:gridCol>
                <a:gridCol w="1039508">
                  <a:extLst>
                    <a:ext uri="{9D8B030D-6E8A-4147-A177-3AD203B41FA5}">
                      <a16:colId xmlns:a16="http://schemas.microsoft.com/office/drawing/2014/main" val="3015703919"/>
                    </a:ext>
                  </a:extLst>
                </a:gridCol>
                <a:gridCol w="1039508">
                  <a:extLst>
                    <a:ext uri="{9D8B030D-6E8A-4147-A177-3AD203B41FA5}">
                      <a16:colId xmlns:a16="http://schemas.microsoft.com/office/drawing/2014/main" val="943189821"/>
                    </a:ext>
                  </a:extLst>
                </a:gridCol>
                <a:gridCol w="1039508">
                  <a:extLst>
                    <a:ext uri="{9D8B030D-6E8A-4147-A177-3AD203B41FA5}">
                      <a16:colId xmlns:a16="http://schemas.microsoft.com/office/drawing/2014/main" val="199924739"/>
                    </a:ext>
                  </a:extLst>
                </a:gridCol>
                <a:gridCol w="1039508">
                  <a:extLst>
                    <a:ext uri="{9D8B030D-6E8A-4147-A177-3AD203B41FA5}">
                      <a16:colId xmlns:a16="http://schemas.microsoft.com/office/drawing/2014/main" val="3017434772"/>
                    </a:ext>
                  </a:extLst>
                </a:gridCol>
                <a:gridCol w="976403">
                  <a:extLst>
                    <a:ext uri="{9D8B030D-6E8A-4147-A177-3AD203B41FA5}">
                      <a16:colId xmlns:a16="http://schemas.microsoft.com/office/drawing/2014/main" val="1791995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Kadastraal inkomen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8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Werkelijk belastbaar inkomen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8.376.426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8.288.451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8.434.103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8.439.950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8.624.846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8.805.941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 err="1"/>
                        <a:t>Stijgings</a:t>
                      </a:r>
                      <a:r>
                        <a:rPr lang="nl-BE" sz="1400" i="1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1,5%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-1,1%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1,7%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0,1%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2,1 %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i="1" dirty="0"/>
                        <a:t>2,1%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0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384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7C1F2-D8C7-40B7-AD0D-98C0691D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Fiscaliteit</a:t>
            </a:r>
          </a:p>
        </p:txBody>
      </p:sp>
      <p:sp>
        <p:nvSpPr>
          <p:cNvPr id="8" name="Pijl: omhoog/omlaag 7">
            <a:extLst>
              <a:ext uri="{FF2B5EF4-FFF2-40B4-BE49-F238E27FC236}">
                <a16:creationId xmlns:a16="http://schemas.microsoft.com/office/drawing/2014/main" id="{1840BBF3-644A-47D3-B6C4-C6145DF96F15}"/>
              </a:ext>
            </a:extLst>
          </p:cNvPr>
          <p:cNvSpPr/>
          <p:nvPr/>
        </p:nvSpPr>
        <p:spPr>
          <a:xfrm>
            <a:off x="8315661" y="3195021"/>
            <a:ext cx="462579" cy="12801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1E23A222-EB65-4B07-BCDE-66773A652714}"/>
              </a:ext>
            </a:extLst>
          </p:cNvPr>
          <p:cNvSpPr/>
          <p:nvPr/>
        </p:nvSpPr>
        <p:spPr>
          <a:xfrm>
            <a:off x="7427699" y="2401206"/>
            <a:ext cx="2238501" cy="1151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Tijdelijke aanduiding voor inhoud 8">
            <a:extLst>
              <a:ext uri="{FF2B5EF4-FFF2-40B4-BE49-F238E27FC236}">
                <a16:creationId xmlns:a16="http://schemas.microsoft.com/office/drawing/2014/main" id="{1359076C-64C8-4542-966F-A3AB770FB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987459"/>
              </p:ext>
            </p:extLst>
          </p:nvPr>
        </p:nvGraphicFramePr>
        <p:xfrm>
          <a:off x="677334" y="236696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C2F59369-5AE1-4A62-8580-EF0FE54CA175}"/>
              </a:ext>
            </a:extLst>
          </p:cNvPr>
          <p:cNvSpPr txBox="1"/>
          <p:nvPr/>
        </p:nvSpPr>
        <p:spPr>
          <a:xfrm>
            <a:off x="8549293" y="4577171"/>
            <a:ext cx="11169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dirty="0"/>
              <a:t>3.274.073 EUR</a:t>
            </a:r>
          </a:p>
        </p:txBody>
      </p:sp>
    </p:spTree>
    <p:extLst>
      <p:ext uri="{BB962C8B-B14F-4D97-AF65-F5344CB8AC3E}">
        <p14:creationId xmlns:p14="http://schemas.microsoft.com/office/powerpoint/2010/main" val="2982207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C0F29-FD2E-4A45-A23F-2BF0AA79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Werkingssubsidie OCMW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4D12072A-23E5-4000-8FF2-D1CDBF450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143442"/>
              </p:ext>
            </p:extLst>
          </p:nvPr>
        </p:nvGraphicFramePr>
        <p:xfrm>
          <a:off x="623148" y="1270000"/>
          <a:ext cx="8376163" cy="5385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320">
                  <a:extLst>
                    <a:ext uri="{9D8B030D-6E8A-4147-A177-3AD203B41FA5}">
                      <a16:colId xmlns:a16="http://schemas.microsoft.com/office/drawing/2014/main" val="930273047"/>
                    </a:ext>
                  </a:extLst>
                </a:gridCol>
                <a:gridCol w="1179406">
                  <a:extLst>
                    <a:ext uri="{9D8B030D-6E8A-4147-A177-3AD203B41FA5}">
                      <a16:colId xmlns:a16="http://schemas.microsoft.com/office/drawing/2014/main" val="1975817808"/>
                    </a:ext>
                  </a:extLst>
                </a:gridCol>
                <a:gridCol w="1131479">
                  <a:extLst>
                    <a:ext uri="{9D8B030D-6E8A-4147-A177-3AD203B41FA5}">
                      <a16:colId xmlns:a16="http://schemas.microsoft.com/office/drawing/2014/main" val="4148078217"/>
                    </a:ext>
                  </a:extLst>
                </a:gridCol>
                <a:gridCol w="1131479">
                  <a:extLst>
                    <a:ext uri="{9D8B030D-6E8A-4147-A177-3AD203B41FA5}">
                      <a16:colId xmlns:a16="http://schemas.microsoft.com/office/drawing/2014/main" val="3491936697"/>
                    </a:ext>
                  </a:extLst>
                </a:gridCol>
                <a:gridCol w="1131479">
                  <a:extLst>
                    <a:ext uri="{9D8B030D-6E8A-4147-A177-3AD203B41FA5}">
                      <a16:colId xmlns:a16="http://schemas.microsoft.com/office/drawing/2014/main" val="3961297759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3153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personeel Zonnewende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2 568 444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2 652 217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2.832.440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3.080.090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68274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werking Zonnewende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363 366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362 845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362.845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362.845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09003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dirty="0"/>
                        <a:t>Sectoraal Fonds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518 728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521 139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501.750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501.122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95323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Gemeentefonds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334 637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349 717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08379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 err="1"/>
                        <a:t>Contingengeco’s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348 800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348 800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348.800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348.800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4693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VIA 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287 593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357.050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464.210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7383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leefloon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332 361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279 525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dirty="0"/>
                        <a:t>261.550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dirty="0"/>
                        <a:t>271.006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825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leefloon art60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164 879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167 481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133.353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352.049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92006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</a:t>
                      </a:r>
                      <a:r>
                        <a:rPr lang="nl-BE" sz="1400" dirty="0" err="1"/>
                        <a:t>respo</a:t>
                      </a:r>
                      <a:r>
                        <a:rPr lang="nl-BE" sz="1400" dirty="0"/>
                        <a:t> bijdrage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257 775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271.878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350.919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32263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Sociale dienst </a:t>
                      </a:r>
                      <a:r>
                        <a:rPr lang="nl-BE" sz="1400" dirty="0" err="1"/>
                        <a:t>covid</a:t>
                      </a:r>
                      <a:r>
                        <a:rPr lang="nl-BE" sz="1400" dirty="0"/>
                        <a:t>-premie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78 643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31.467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highlight>
                            <a:srgbClr val="FFFF00"/>
                          </a:highlight>
                        </a:rPr>
                        <a:t>9.039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71867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Subsidie LOI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241 899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144 442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139.979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113.883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2518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Ter Linden corona subsidie en </a:t>
                      </a:r>
                      <a:r>
                        <a:rPr lang="nl-BE" sz="1400" dirty="0" err="1"/>
                        <a:t>continuïteitswaarborg+energiesubsidie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252 790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938.206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112.384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9109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Ter Linden derde luik (boven norm)+IFIC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260 417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194 113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134.964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739.234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93435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r>
                        <a:rPr lang="nl-BE" sz="1400" dirty="0"/>
                        <a:t>Ter Linden eindeloopbaan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291 588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292 129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291.924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301.429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85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105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37</a:t>
            </a:fld>
            <a:endParaRPr lang="nl-BE" altLang="nl-BE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/>
          </p:nvPr>
        </p:nvGraphicFramePr>
        <p:xfrm>
          <a:off x="5951984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/>
          </p:cNvGraphicFramePr>
          <p:nvPr>
            <p:extLst/>
          </p:nvPr>
        </p:nvGraphicFramePr>
        <p:xfrm>
          <a:off x="1775520" y="2204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el 1">
            <a:extLst>
              <a:ext uri="{FF2B5EF4-FFF2-40B4-BE49-F238E27FC236}">
                <a16:creationId xmlns:a16="http://schemas.microsoft.com/office/drawing/2014/main" id="{0590A4CE-4F90-42BD-A7C8-56CCE8B437BB}"/>
              </a:ext>
            </a:extLst>
          </p:cNvPr>
          <p:cNvSpPr txBox="1">
            <a:spLocks/>
          </p:cNvSpPr>
          <p:nvPr/>
        </p:nvSpPr>
        <p:spPr>
          <a:xfrm>
            <a:off x="146261" y="263485"/>
            <a:ext cx="9476303" cy="492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Exploitatie: uitgaven cijfers 2022</a:t>
            </a: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7529F250-634B-4243-BC09-8EA5CE2B02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59802"/>
              </p:ext>
            </p:extLst>
          </p:nvPr>
        </p:nvGraphicFramePr>
        <p:xfrm>
          <a:off x="-673407" y="504963"/>
          <a:ext cx="6929828" cy="614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ek 10">
            <a:extLst>
              <a:ext uri="{FF2B5EF4-FFF2-40B4-BE49-F238E27FC236}">
                <a16:creationId xmlns:a16="http://schemas.microsoft.com/office/drawing/2014/main" id="{802B3BB8-B4F1-4A5A-B58F-0D38842B20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36453"/>
              </p:ext>
            </p:extLst>
          </p:nvPr>
        </p:nvGraphicFramePr>
        <p:xfrm>
          <a:off x="312412" y="1041928"/>
          <a:ext cx="4572000" cy="494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afiek 11">
            <a:extLst>
              <a:ext uri="{FF2B5EF4-FFF2-40B4-BE49-F238E27FC236}">
                <a16:creationId xmlns:a16="http://schemas.microsoft.com/office/drawing/2014/main" id="{3727AFCC-EC30-404E-8369-848FE7AFA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542402"/>
              </p:ext>
            </p:extLst>
          </p:nvPr>
        </p:nvGraphicFramePr>
        <p:xfrm>
          <a:off x="5260489" y="405846"/>
          <a:ext cx="5454127" cy="385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afiek 13">
            <a:extLst>
              <a:ext uri="{FF2B5EF4-FFF2-40B4-BE49-F238E27FC236}">
                <a16:creationId xmlns:a16="http://schemas.microsoft.com/office/drawing/2014/main" id="{AEFF6232-F07C-4963-A2F0-7F1788CBE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900597"/>
              </p:ext>
            </p:extLst>
          </p:nvPr>
        </p:nvGraphicFramePr>
        <p:xfrm>
          <a:off x="4303955" y="3754103"/>
          <a:ext cx="3584089" cy="246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Grafiek 9">
            <a:extLst>
              <a:ext uri="{FF2B5EF4-FFF2-40B4-BE49-F238E27FC236}">
                <a16:creationId xmlns:a16="http://schemas.microsoft.com/office/drawing/2014/main" id="{A82FB22A-4A9E-4470-A3B8-BBBBBB648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995591"/>
              </p:ext>
            </p:extLst>
          </p:nvPr>
        </p:nvGraphicFramePr>
        <p:xfrm>
          <a:off x="4142220" y="4219826"/>
          <a:ext cx="3723793" cy="224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Grafiek 14">
            <a:extLst>
              <a:ext uri="{FF2B5EF4-FFF2-40B4-BE49-F238E27FC236}">
                <a16:creationId xmlns:a16="http://schemas.microsoft.com/office/drawing/2014/main" id="{D765347C-5794-4466-9312-521D0C11BD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666377"/>
              </p:ext>
            </p:extLst>
          </p:nvPr>
        </p:nvGraphicFramePr>
        <p:xfrm>
          <a:off x="4544008" y="333838"/>
          <a:ext cx="5240291" cy="3926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Grafiek 15">
            <a:extLst>
              <a:ext uri="{FF2B5EF4-FFF2-40B4-BE49-F238E27FC236}">
                <a16:creationId xmlns:a16="http://schemas.microsoft.com/office/drawing/2014/main" id="{F98FD4E8-40EA-4EB2-A6B1-783D60A153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38087"/>
              </p:ext>
            </p:extLst>
          </p:nvPr>
        </p:nvGraphicFramePr>
        <p:xfrm>
          <a:off x="193654" y="1245820"/>
          <a:ext cx="4572000" cy="49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233679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261" y="263485"/>
            <a:ext cx="9476303" cy="492671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Exploitatie: ontvangsten cijfers 2022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38</a:t>
            </a:fld>
            <a:endParaRPr lang="nl-BE" altLang="nl-BE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/>
          </p:nvPr>
        </p:nvGraphicFramePr>
        <p:xfrm>
          <a:off x="1703512" y="2132856"/>
          <a:ext cx="403244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ek 7"/>
          <p:cNvGraphicFramePr>
            <a:graphicFrameLocks/>
          </p:cNvGraphicFramePr>
          <p:nvPr>
            <p:extLst/>
          </p:nvPr>
        </p:nvGraphicFramePr>
        <p:xfrm>
          <a:off x="6078175" y="21328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ek 8">
            <a:extLst>
              <a:ext uri="{FF2B5EF4-FFF2-40B4-BE49-F238E27FC236}">
                <a16:creationId xmlns:a16="http://schemas.microsoft.com/office/drawing/2014/main" id="{9E81CDA2-FAE8-47E9-9EFA-3B2BC787E7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303912" y="1369050"/>
          <a:ext cx="4680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ek 10">
            <a:extLst>
              <a:ext uri="{FF2B5EF4-FFF2-40B4-BE49-F238E27FC236}">
                <a16:creationId xmlns:a16="http://schemas.microsoft.com/office/drawing/2014/main" id="{6B3875B5-5673-4496-ABD6-9F4EB8C7549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48874" y="39361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afiek 13">
            <a:extLst>
              <a:ext uri="{FF2B5EF4-FFF2-40B4-BE49-F238E27FC236}">
                <a16:creationId xmlns:a16="http://schemas.microsoft.com/office/drawing/2014/main" id="{903E6ECF-8ADA-4F42-A055-14F0F8EC2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486546"/>
              </p:ext>
            </p:extLst>
          </p:nvPr>
        </p:nvGraphicFramePr>
        <p:xfrm>
          <a:off x="256650" y="1114592"/>
          <a:ext cx="4505325" cy="492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afiek 15">
            <a:extLst>
              <a:ext uri="{FF2B5EF4-FFF2-40B4-BE49-F238E27FC236}">
                <a16:creationId xmlns:a16="http://schemas.microsoft.com/office/drawing/2014/main" id="{4BFB7EF5-F541-4A1D-B886-8691A1E103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331558"/>
              </p:ext>
            </p:extLst>
          </p:nvPr>
        </p:nvGraphicFramePr>
        <p:xfrm>
          <a:off x="4100282" y="3735802"/>
          <a:ext cx="419100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Grafiek 16">
            <a:extLst>
              <a:ext uri="{FF2B5EF4-FFF2-40B4-BE49-F238E27FC236}">
                <a16:creationId xmlns:a16="http://schemas.microsoft.com/office/drawing/2014/main" id="{DAAC09EF-2C0A-4F1F-AC16-9AD7D3F3F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287988"/>
              </p:ext>
            </p:extLst>
          </p:nvPr>
        </p:nvGraphicFramePr>
        <p:xfrm>
          <a:off x="-85565" y="1205182"/>
          <a:ext cx="4572000" cy="453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Grafiek 17">
            <a:extLst>
              <a:ext uri="{FF2B5EF4-FFF2-40B4-BE49-F238E27FC236}">
                <a16:creationId xmlns:a16="http://schemas.microsoft.com/office/drawing/2014/main" id="{623AA3C5-E1BF-44BA-9002-56C5575054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662421"/>
              </p:ext>
            </p:extLst>
          </p:nvPr>
        </p:nvGraphicFramePr>
        <p:xfrm>
          <a:off x="5195944" y="399607"/>
          <a:ext cx="5121360" cy="353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Grafiek 18">
            <a:extLst>
              <a:ext uri="{FF2B5EF4-FFF2-40B4-BE49-F238E27FC236}">
                <a16:creationId xmlns:a16="http://schemas.microsoft.com/office/drawing/2014/main" id="{186B81D2-F39A-4DD6-9527-A2FBD69DB7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572600"/>
              </p:ext>
            </p:extLst>
          </p:nvPr>
        </p:nvGraphicFramePr>
        <p:xfrm>
          <a:off x="3991897" y="38072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3" name="Grafiek 12">
            <a:extLst>
              <a:ext uri="{FF2B5EF4-FFF2-40B4-BE49-F238E27FC236}">
                <a16:creationId xmlns:a16="http://schemas.microsoft.com/office/drawing/2014/main" id="{FB58594D-612C-4F6E-B4B4-41332EA17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770897"/>
              </p:ext>
            </p:extLst>
          </p:nvPr>
        </p:nvGraphicFramePr>
        <p:xfrm>
          <a:off x="-76222" y="1598475"/>
          <a:ext cx="4572000" cy="480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5" name="Grafiek 14">
            <a:extLst>
              <a:ext uri="{FF2B5EF4-FFF2-40B4-BE49-F238E27FC236}">
                <a16:creationId xmlns:a16="http://schemas.microsoft.com/office/drawing/2014/main" id="{165F64D5-2550-498F-BEDC-CAD150BFD6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59132"/>
              </p:ext>
            </p:extLst>
          </p:nvPr>
        </p:nvGraphicFramePr>
        <p:xfrm>
          <a:off x="4486435" y="178603"/>
          <a:ext cx="5189755" cy="375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0" name="Grafiek 19">
            <a:extLst>
              <a:ext uri="{FF2B5EF4-FFF2-40B4-BE49-F238E27FC236}">
                <a16:creationId xmlns:a16="http://schemas.microsoft.com/office/drawing/2014/main" id="{EC492956-C8AE-442E-A4F1-F903369A27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262384"/>
              </p:ext>
            </p:extLst>
          </p:nvPr>
        </p:nvGraphicFramePr>
        <p:xfrm>
          <a:off x="4594403" y="39361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13332864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CB0D470-149C-4DB4-AD93-BBA89CB5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72" y="198474"/>
            <a:ext cx="10972800" cy="690555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Exploitatie ontvangsten: interpretatie cijfers 2022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39</a:t>
            </a:fld>
            <a:endParaRPr lang="nl-BE" altLang="nl-BE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D8858417-6C23-491D-9838-DC00EC3F0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87213"/>
              </p:ext>
            </p:extLst>
          </p:nvPr>
        </p:nvGraphicFramePr>
        <p:xfrm>
          <a:off x="746157" y="1631493"/>
          <a:ext cx="7719701" cy="3757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235">
                  <a:extLst>
                    <a:ext uri="{9D8B030D-6E8A-4147-A177-3AD203B41FA5}">
                      <a16:colId xmlns:a16="http://schemas.microsoft.com/office/drawing/2014/main" val="3155809046"/>
                    </a:ext>
                  </a:extLst>
                </a:gridCol>
                <a:gridCol w="1438024">
                  <a:extLst>
                    <a:ext uri="{9D8B030D-6E8A-4147-A177-3AD203B41FA5}">
                      <a16:colId xmlns:a16="http://schemas.microsoft.com/office/drawing/2014/main" val="175902086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733106673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641902370"/>
                    </a:ext>
                  </a:extLst>
                </a:gridCol>
              </a:tblGrid>
              <a:tr h="21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MJP 22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JR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Meer/Minder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95935"/>
                  </a:ext>
                </a:extLst>
              </a:tr>
              <a:tr h="240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Opcentiemen onroerende voorheffing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6.984.531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7.128.581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+144.050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85380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Aanvullende personenbelasting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3.302.320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3.274.072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-28.248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6903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Motorrijtuigen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220.135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211.353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-8.782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02833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Algemene gemeentebelasting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798.424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829.440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+31.015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55762"/>
                  </a:ext>
                </a:extLst>
              </a:tr>
              <a:tr h="231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Diftar</a:t>
                      </a: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restafval, gft en RP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177.461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-22.539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61968"/>
                  </a:ext>
                </a:extLst>
              </a:tr>
              <a:tr h="231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Verspreiding reclamedrukwerk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79.854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-20.146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462967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Huisvuilzakken en PMD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71.301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-3.699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38853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Tweede verblijven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121.132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-3.868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75110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Identiteitskaarten 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+6.268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64079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Plaatsrecht</a:t>
                      </a: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markten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42.125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+2.125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099145"/>
                  </a:ext>
                </a:extLst>
              </a:tr>
              <a:tr h="202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Onbebouwde percelen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55.329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+329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580937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Leegstand en verwaarlozing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98.810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-11.190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05275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Masten en pylonen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57.500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64099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Benzinepompen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41.990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0511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Inname openbaar domein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68.130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+18.130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29473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Omgevingsvergunningen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24.393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+4.393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94229"/>
                  </a:ext>
                </a:extLst>
              </a:tr>
              <a:tr h="20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Verblijfsbelasting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14.488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nl-BE" sz="1200" i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-1.512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592699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3839637C-5C36-4006-AB88-95FB3D44E567}"/>
              </a:ext>
            </a:extLst>
          </p:cNvPr>
          <p:cNvSpPr txBox="1"/>
          <p:nvPr/>
        </p:nvSpPr>
        <p:spPr>
          <a:xfrm>
            <a:off x="746157" y="1075595"/>
            <a:ext cx="3937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AACAB7"/>
                </a:solidFill>
              </a:rPr>
              <a:t>Fiscale ontvangsten</a:t>
            </a:r>
          </a:p>
        </p:txBody>
      </p:sp>
    </p:spTree>
    <p:extLst>
      <p:ext uri="{BB962C8B-B14F-4D97-AF65-F5344CB8AC3E}">
        <p14:creationId xmlns:p14="http://schemas.microsoft.com/office/powerpoint/2010/main" val="15506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1053"/>
            <a:ext cx="8596668" cy="1320800"/>
          </a:xfrm>
        </p:spPr>
        <p:txBody>
          <a:bodyPr/>
          <a:lstStyle/>
          <a:p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  <a:t>Inhoud</a:t>
            </a: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D2D64-3C06-4948-83F5-15D0A371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8990"/>
            <a:ext cx="10600267" cy="5317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300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BELEIDSEVALUATIE</a:t>
            </a:r>
          </a:p>
          <a:p>
            <a:pPr marL="0" indent="0">
              <a:buNone/>
            </a:pPr>
            <a:endParaRPr lang="nl-B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nl-BE" sz="1300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FINANCIËLE NOTA</a:t>
            </a:r>
          </a:p>
          <a:p>
            <a:pPr lvl="1">
              <a:buFont typeface="+mj-lt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doelstellingenrekening (J1)</a:t>
            </a:r>
          </a:p>
          <a:p>
            <a:pPr lvl="1">
              <a:buFont typeface="+mj-lt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staat van het financieel evenwicht (J2) </a:t>
            </a:r>
            <a:r>
              <a:rPr lang="nl-BE" sz="13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(J2M </a:t>
            </a:r>
            <a:r>
              <a:rPr lang="nl-BE" sz="1100" i="1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opsplitsing per entiteit en onderlinge stromen stad-OCMW</a:t>
            </a:r>
            <a:r>
              <a:rPr lang="nl-BE" sz="13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Beschikbaar budgettair resultaat 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100" i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ppt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nl-BE" sz="13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Autofinancieringsmarge 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100" i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ppt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nl-BE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Gecorrigeerde autofinancieringsmarge</a:t>
            </a:r>
          </a:p>
          <a:p>
            <a:pPr lvl="1">
              <a:buFont typeface="+mj-lt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realisatie van de kredieten (J3)</a:t>
            </a:r>
          </a:p>
          <a:p>
            <a:pPr lvl="1">
              <a:buFont typeface="+mj-lt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balans (J4) 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100" i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ppt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nl-BE" sz="1300" i="1" dirty="0">
                <a:solidFill>
                  <a:schemeClr val="tx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3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J4M</a:t>
            </a: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>
                <a:solidFill>
                  <a:schemeClr val="tx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met onderlinge stromen stad-OCMW)</a:t>
            </a:r>
            <a:endParaRPr lang="nl-BE" sz="1100" dirty="0">
              <a:solidFill>
                <a:schemeClr val="tx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staat van opbrengsten en kosten (J5)</a:t>
            </a:r>
            <a:r>
              <a:rPr lang="nl-BE" sz="1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100" i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ppt</a:t>
            </a:r>
            <a:r>
              <a:rPr lang="nl-BE" sz="11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 </a:t>
            </a:r>
            <a:r>
              <a:rPr lang="nl-BE" sz="13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(J5M </a:t>
            </a:r>
            <a:r>
              <a:rPr lang="nl-BE" sz="1100" i="1" dirty="0">
                <a:solidFill>
                  <a:schemeClr val="tx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met onderlinge stromen stad-OCMW)</a:t>
            </a:r>
          </a:p>
          <a:p>
            <a:pPr lvl="1">
              <a:buFont typeface="+mj-lt"/>
              <a:buAutoNum type="arabicPeriod"/>
            </a:pPr>
            <a:endParaRPr lang="nl-B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942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BE63B2-212D-42D1-9955-36635E7F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40</a:t>
            </a:fld>
            <a:endParaRPr lang="nl-BE" altLang="nl-B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055606D-85BB-4579-BDC9-29D03653D919}"/>
              </a:ext>
            </a:extLst>
          </p:cNvPr>
          <p:cNvSpPr txBox="1">
            <a:spLocks/>
          </p:cNvSpPr>
          <p:nvPr/>
        </p:nvSpPr>
        <p:spPr>
          <a:xfrm>
            <a:off x="475456" y="278854"/>
            <a:ext cx="10972800" cy="34531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Exploitatie: Interpretatie cijfers 2022 </a:t>
            </a:r>
            <a:r>
              <a:rPr lang="nl-BE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AGB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29EE71CA-8145-4144-931F-75D2DB2FD4FA}"/>
              </a:ext>
            </a:extLst>
          </p:cNvPr>
          <p:cNvSpPr/>
          <p:nvPr/>
        </p:nvSpPr>
        <p:spPr>
          <a:xfrm>
            <a:off x="3697762" y="1592132"/>
            <a:ext cx="527125" cy="25467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6AED3773-95E5-4507-A918-C05FBA7A722B}"/>
              </a:ext>
            </a:extLst>
          </p:cNvPr>
          <p:cNvSpPr/>
          <p:nvPr/>
        </p:nvSpPr>
        <p:spPr>
          <a:xfrm>
            <a:off x="4289659" y="1719467"/>
            <a:ext cx="852723" cy="25467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57C50E3E-CD33-4953-98DD-54BCAB4AA515}"/>
              </a:ext>
            </a:extLst>
          </p:cNvPr>
          <p:cNvSpPr/>
          <p:nvPr/>
        </p:nvSpPr>
        <p:spPr>
          <a:xfrm>
            <a:off x="4289659" y="2579432"/>
            <a:ext cx="774682" cy="25467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C40A42F4-3648-4AE7-906F-C906576BF1DA}"/>
              </a:ext>
            </a:extLst>
          </p:cNvPr>
          <p:cNvSpPr/>
          <p:nvPr/>
        </p:nvSpPr>
        <p:spPr>
          <a:xfrm>
            <a:off x="4693004" y="3870442"/>
            <a:ext cx="852723" cy="25467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6E45A451-30A6-490F-889B-85B9729EC2C6}"/>
              </a:ext>
            </a:extLst>
          </p:cNvPr>
          <p:cNvSpPr/>
          <p:nvPr/>
        </p:nvSpPr>
        <p:spPr>
          <a:xfrm>
            <a:off x="4545691" y="4646932"/>
            <a:ext cx="852723" cy="25467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EFCCF959-8BAC-4859-9A51-9768EC573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30173"/>
              </p:ext>
            </p:extLst>
          </p:nvPr>
        </p:nvGraphicFramePr>
        <p:xfrm>
          <a:off x="704088" y="1426465"/>
          <a:ext cx="6207969" cy="4615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897">
                  <a:extLst>
                    <a:ext uri="{9D8B030D-6E8A-4147-A177-3AD203B41FA5}">
                      <a16:colId xmlns:a16="http://schemas.microsoft.com/office/drawing/2014/main" val="3393834590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159371012"/>
                    </a:ext>
                  </a:extLst>
                </a:gridCol>
                <a:gridCol w="639739">
                  <a:extLst>
                    <a:ext uri="{9D8B030D-6E8A-4147-A177-3AD203B41FA5}">
                      <a16:colId xmlns:a16="http://schemas.microsoft.com/office/drawing/2014/main" val="972142460"/>
                    </a:ext>
                  </a:extLst>
                </a:gridCol>
                <a:gridCol w="639739">
                  <a:extLst>
                    <a:ext uri="{9D8B030D-6E8A-4147-A177-3AD203B41FA5}">
                      <a16:colId xmlns:a16="http://schemas.microsoft.com/office/drawing/2014/main" val="472071660"/>
                    </a:ext>
                  </a:extLst>
                </a:gridCol>
                <a:gridCol w="639739">
                  <a:extLst>
                    <a:ext uri="{9D8B030D-6E8A-4147-A177-3AD203B41FA5}">
                      <a16:colId xmlns:a16="http://schemas.microsoft.com/office/drawing/2014/main" val="2019254943"/>
                    </a:ext>
                  </a:extLst>
                </a:gridCol>
                <a:gridCol w="697897">
                  <a:extLst>
                    <a:ext uri="{9D8B030D-6E8A-4147-A177-3AD203B41FA5}">
                      <a16:colId xmlns:a16="http://schemas.microsoft.com/office/drawing/2014/main" val="390645380"/>
                    </a:ext>
                  </a:extLst>
                </a:gridCol>
                <a:gridCol w="639739">
                  <a:extLst>
                    <a:ext uri="{9D8B030D-6E8A-4147-A177-3AD203B41FA5}">
                      <a16:colId xmlns:a16="http://schemas.microsoft.com/office/drawing/2014/main" val="187465362"/>
                    </a:ext>
                  </a:extLst>
                </a:gridCol>
                <a:gridCol w="581581">
                  <a:extLst>
                    <a:ext uri="{9D8B030D-6E8A-4147-A177-3AD203B41FA5}">
                      <a16:colId xmlns:a16="http://schemas.microsoft.com/office/drawing/2014/main" val="176742206"/>
                    </a:ext>
                  </a:extLst>
                </a:gridCol>
              </a:tblGrid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2022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2021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2020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2019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2018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2017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6677120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0742-01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Sporthal-sportpark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390405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137.848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82.447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57.783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65.674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94.766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32.963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2946503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36.502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21.992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25.325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47.472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40.405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11.680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1469535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-101.346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-60.455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-32.458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-18.202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-54.361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-21.283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4002293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0705-02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 err="1">
                          <a:effectLst/>
                        </a:rPr>
                        <a:t>Furnevent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2800935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115.716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69.244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59.431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79.289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64.693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57.513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7687227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75.941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198.688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7.261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24.216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28.009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28.151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5859902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-39.775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129.444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-52.170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-55.074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-36.684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-29.362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0358669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0703-00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Bibliotheek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9644614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188.121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135.073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122.513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134.712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122.414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125.800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736694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Opbrengsten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26.661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24.012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20.924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32.633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19.693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27.217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7672182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-161.460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-111.061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-101.589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-102.079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-102.720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-98.583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6749311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0220-00 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Kampeerautoterrein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3720529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17.509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878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605817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44.107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5.323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803145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26.598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4.445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0143156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0119-00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Overige algemene diensten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558767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18.667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98.714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 dirty="0">
                          <a:effectLst/>
                        </a:rPr>
                        <a:t>15.880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 dirty="0">
                          <a:effectLst/>
                        </a:rPr>
                        <a:t>7.740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 dirty="0">
                          <a:effectLst/>
                        </a:rPr>
                        <a:t>7.845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15.093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759364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531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968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6246615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-18.667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-98.183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-15.880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-7.540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-7.645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-14.125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6883723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0100-00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Politieke organen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5934942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6.810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8.625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8.615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6.100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3.573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6.380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9807692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0616700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-6.810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-8.625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-8.615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-6.100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>
                          <a:effectLst/>
                        </a:rPr>
                        <a:t>-3.573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-6.380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4852839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>
                          <a:effectLst/>
                        </a:rPr>
                        <a:t>0030-00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Financiële aangelegenheden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 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4430849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Kosten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163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7382778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Opbrengsten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413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1.001.212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135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6312801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1" u="none" strike="noStrike" dirty="0">
                          <a:effectLst/>
                        </a:rPr>
                        <a:t> 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>
                          <a:effectLst/>
                        </a:rPr>
                        <a:t>Overschot/tekort van het boekjaar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413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1.001.049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135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1" u="none" strike="noStrike" dirty="0">
                          <a:effectLst/>
                        </a:rPr>
                        <a:t>0</a:t>
                      </a:r>
                      <a:endParaRPr lang="nl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580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69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9" name="Rectangle 2"/>
          <p:cNvSpPr>
            <a:spLocks/>
          </p:cNvSpPr>
          <p:nvPr/>
        </p:nvSpPr>
        <p:spPr bwMode="auto">
          <a:xfrm>
            <a:off x="627193" y="287336"/>
            <a:ext cx="82089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nl-BE" altLang="nl-BE" sz="1800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Exploitatie: interpretatie cijfers 2022 </a:t>
            </a:r>
          </a:p>
          <a:p>
            <a:pPr algn="l"/>
            <a:r>
              <a:rPr lang="nl-BE" altLang="nl-BE" sz="1800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Resultaten grote beleidsitems </a:t>
            </a:r>
            <a:r>
              <a:rPr lang="nl-BE" altLang="nl-BE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OCMW</a:t>
            </a:r>
            <a:endParaRPr lang="nl-NL" altLang="nl-BE" sz="18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41</a:t>
            </a:fld>
            <a:endParaRPr lang="nl-BE" altLang="nl-BE"/>
          </a:p>
        </p:txBody>
      </p:sp>
      <p:graphicFrame>
        <p:nvGraphicFramePr>
          <p:cNvPr id="15" name="Group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134406"/>
              </p:ext>
            </p:extLst>
          </p:nvPr>
        </p:nvGraphicFramePr>
        <p:xfrm>
          <a:off x="778885" y="1844318"/>
          <a:ext cx="7993442" cy="2470845"/>
        </p:xfrm>
        <a:graphic>
          <a:graphicData uri="http://schemas.openxmlformats.org/drawingml/2006/table">
            <a:tbl>
              <a:tblPr/>
              <a:tblGrid>
                <a:gridCol w="1535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117">
                  <a:extLst>
                    <a:ext uri="{9D8B030D-6E8A-4147-A177-3AD203B41FA5}">
                      <a16:colId xmlns:a16="http://schemas.microsoft.com/office/drawing/2014/main" val="3254283192"/>
                    </a:ext>
                  </a:extLst>
                </a:gridCol>
                <a:gridCol w="1067117">
                  <a:extLst>
                    <a:ext uri="{9D8B030D-6E8A-4147-A177-3AD203B41FA5}">
                      <a16:colId xmlns:a16="http://schemas.microsoft.com/office/drawing/2014/main" val="361807261"/>
                    </a:ext>
                  </a:extLst>
                </a:gridCol>
                <a:gridCol w="1067117">
                  <a:extLst>
                    <a:ext uri="{9D8B030D-6E8A-4147-A177-3AD203B41FA5}">
                      <a16:colId xmlns:a16="http://schemas.microsoft.com/office/drawing/2014/main" val="2913541953"/>
                    </a:ext>
                  </a:extLst>
                </a:gridCol>
                <a:gridCol w="1067117">
                  <a:extLst>
                    <a:ext uri="{9D8B030D-6E8A-4147-A177-3AD203B41FA5}">
                      <a16:colId xmlns:a16="http://schemas.microsoft.com/office/drawing/2014/main" val="1276671948"/>
                    </a:ext>
                  </a:extLst>
                </a:gridCol>
              </a:tblGrid>
              <a:tr h="4637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Beleidsitem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Brussel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Oostduinkerke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120 806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25 271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130 829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24 157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119.321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26.705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144.945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27.505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122.360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28.989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92.082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28.336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Poetsdienst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-159 723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-166 130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-130.325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-80.895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-7.606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Zonnebloem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- 233 082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-243 101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-312 862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-299.452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-335.027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-364.406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Zonnewende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235 949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311 075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277 588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342.749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443.211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462.484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Ter Linden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341 177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294 759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130 972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-247.943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-324.159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-343.121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334952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25" name="Rectangle 153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PRIVAAT PATRIMONIUM</a:t>
            </a:r>
            <a:br>
              <a:rPr lang="nl-BE" altLang="nl-BE" sz="2800" u="sng" dirty="0"/>
            </a:br>
            <a:r>
              <a:rPr lang="nl-BE" altLang="nl-BE" sz="1600" u="sng" dirty="0"/>
              <a:t>(BI 0050-01 Brussel en 0050-02 ODK)</a:t>
            </a:r>
            <a:endParaRPr lang="nl-NL" altLang="nl-BE" sz="1600" u="sng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42</a:t>
            </a:fld>
            <a:endParaRPr lang="nl-BE" altLang="nl-BE" dirty="0"/>
          </a:p>
        </p:txBody>
      </p:sp>
      <p:graphicFrame>
        <p:nvGraphicFramePr>
          <p:cNvPr id="29024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97324"/>
              </p:ext>
            </p:extLst>
          </p:nvPr>
        </p:nvGraphicFramePr>
        <p:xfrm>
          <a:off x="745795" y="1151314"/>
          <a:ext cx="6461201" cy="2548185"/>
        </p:xfrm>
        <a:graphic>
          <a:graphicData uri="http://schemas.openxmlformats.org/drawingml/2006/table">
            <a:tbl>
              <a:tblPr/>
              <a:tblGrid>
                <a:gridCol w="159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184418762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322317509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187475023"/>
                    </a:ext>
                  </a:extLst>
                </a:gridCol>
                <a:gridCol w="789305">
                  <a:extLst>
                    <a:ext uri="{9D8B030D-6E8A-4147-A177-3AD203B41FA5}">
                      <a16:colId xmlns:a16="http://schemas.microsoft.com/office/drawing/2014/main" val="2468357829"/>
                    </a:ext>
                  </a:extLst>
                </a:gridCol>
              </a:tblGrid>
              <a:tr h="2999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Brussel</a:t>
                      </a: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 exploitatie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120 806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130 806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119 321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144.945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122.360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92.082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Algemeen resultaat exploitatie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87 747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101 823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99 923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114 225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96.734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69.613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Investeringen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21 200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51 184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44 735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22.707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7.132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Bezetting (25 app.)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96,83%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94,83%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94,33%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95,50%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72,40%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Gemiddelde huurprijs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741,25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755,83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749,81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752,51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756,12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777,25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22240"/>
              </p:ext>
            </p:extLst>
          </p:nvPr>
        </p:nvGraphicFramePr>
        <p:xfrm>
          <a:off x="745794" y="3665987"/>
          <a:ext cx="6457836" cy="2846779"/>
        </p:xfrm>
        <a:graphic>
          <a:graphicData uri="http://schemas.openxmlformats.org/drawingml/2006/table">
            <a:tbl>
              <a:tblPr/>
              <a:tblGrid>
                <a:gridCol w="168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791">
                  <a:extLst>
                    <a:ext uri="{9D8B030D-6E8A-4147-A177-3AD203B41FA5}">
                      <a16:colId xmlns:a16="http://schemas.microsoft.com/office/drawing/2014/main" val="2865791531"/>
                    </a:ext>
                  </a:extLst>
                </a:gridCol>
                <a:gridCol w="769791">
                  <a:extLst>
                    <a:ext uri="{9D8B030D-6E8A-4147-A177-3AD203B41FA5}">
                      <a16:colId xmlns:a16="http://schemas.microsoft.com/office/drawing/2014/main" val="902216550"/>
                    </a:ext>
                  </a:extLst>
                </a:gridCol>
                <a:gridCol w="769791">
                  <a:extLst>
                    <a:ext uri="{9D8B030D-6E8A-4147-A177-3AD203B41FA5}">
                      <a16:colId xmlns:a16="http://schemas.microsoft.com/office/drawing/2014/main" val="275746248"/>
                    </a:ext>
                  </a:extLst>
                </a:gridCol>
                <a:gridCol w="789305">
                  <a:extLst>
                    <a:ext uri="{9D8B030D-6E8A-4147-A177-3AD203B41FA5}">
                      <a16:colId xmlns:a16="http://schemas.microsoft.com/office/drawing/2014/main" val="1495901894"/>
                    </a:ext>
                  </a:extLst>
                </a:gridCol>
              </a:tblGrid>
              <a:tr h="393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Oostduinkerke</a:t>
                      </a: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  exploitatie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25 270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26 705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27.505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28.989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28.336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Algemeen resultaat exploitatie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-10 765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-11 035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-8 487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-8 129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-6.645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-7.298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4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Investeringen</a:t>
                      </a:r>
                      <a:endParaRPr kumimoji="0" lang="nl-NL" altLang="nl-B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15.105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2.733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5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Bezetting (4 app.)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97,9%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89,6%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95,8%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97,9%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93,8 %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5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Gemiddelde huurprijs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640,43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648,27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660,89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673,27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683,47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718,45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E751F9D0-5354-4624-9D9F-A0AAC55777E2}"/>
              </a:ext>
            </a:extLst>
          </p:cNvPr>
          <p:cNvSpPr txBox="1"/>
          <p:nvPr/>
        </p:nvSpPr>
        <p:spPr>
          <a:xfrm>
            <a:off x="7315199" y="1548882"/>
            <a:ext cx="2873829" cy="30777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/>
              <a:t>Verkoop eind 09/2022</a:t>
            </a:r>
          </a:p>
        </p:txBody>
      </p:sp>
    </p:spTree>
    <p:extLst>
      <p:ext uri="{BB962C8B-B14F-4D97-AF65-F5344CB8AC3E}">
        <p14:creationId xmlns:p14="http://schemas.microsoft.com/office/powerpoint/2010/main" val="3434589748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BEGELEIDINGSTEHUIZEN ZONNEWENDE</a:t>
            </a:r>
            <a:br>
              <a:rPr lang="nl-BE" altLang="nl-BE" sz="2800" u="sng" dirty="0"/>
            </a:br>
            <a:r>
              <a:rPr lang="nl-BE" altLang="nl-BE" sz="1600" u="sng" dirty="0"/>
              <a:t>(BI 0941-00)</a:t>
            </a:r>
            <a:endParaRPr lang="nl-NL" altLang="nl-BE" sz="1600" u="sng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DBD8-C430-4572-81FF-64BA637CECAE}" type="slidenum">
              <a:rPr lang="nl-BE" altLang="nl-BE" smtClean="0"/>
              <a:pPr/>
              <a:t>43</a:t>
            </a:fld>
            <a:endParaRPr lang="nl-BE" altLang="nl-BE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56060"/>
              </p:ext>
            </p:extLst>
          </p:nvPr>
        </p:nvGraphicFramePr>
        <p:xfrm>
          <a:off x="677277" y="1347071"/>
          <a:ext cx="7607187" cy="5098441"/>
        </p:xfrm>
        <a:graphic>
          <a:graphicData uri="http://schemas.openxmlformats.org/drawingml/2006/table">
            <a:tbl>
              <a:tblPr/>
              <a:tblGrid>
                <a:gridCol w="1473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842">
                  <a:extLst>
                    <a:ext uri="{9D8B030D-6E8A-4147-A177-3AD203B41FA5}">
                      <a16:colId xmlns:a16="http://schemas.microsoft.com/office/drawing/2014/main" val="986438137"/>
                    </a:ext>
                  </a:extLst>
                </a:gridCol>
                <a:gridCol w="1032192">
                  <a:extLst>
                    <a:ext uri="{9D8B030D-6E8A-4147-A177-3AD203B41FA5}">
                      <a16:colId xmlns:a16="http://schemas.microsoft.com/office/drawing/2014/main" val="1595909287"/>
                    </a:ext>
                  </a:extLst>
                </a:gridCol>
                <a:gridCol w="1032192">
                  <a:extLst>
                    <a:ext uri="{9D8B030D-6E8A-4147-A177-3AD203B41FA5}">
                      <a16:colId xmlns:a16="http://schemas.microsoft.com/office/drawing/2014/main" val="3251509328"/>
                    </a:ext>
                  </a:extLst>
                </a:gridCol>
                <a:gridCol w="991506">
                  <a:extLst>
                    <a:ext uri="{9D8B030D-6E8A-4147-A177-3AD203B41FA5}">
                      <a16:colId xmlns:a16="http://schemas.microsoft.com/office/drawing/2014/main" val="1320114547"/>
                    </a:ext>
                  </a:extLst>
                </a:gridCol>
              </a:tblGrid>
              <a:tr h="2914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Personeelskost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2 401 207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(+2,96%)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2 306 766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(-3,93%)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2 366 633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(+2,60%)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2.420.522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(+2,28%)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2.447.560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(+1,12%)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2.565.117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(+4,80 %)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Aantal VTE (gemiddeld)</a:t>
                      </a:r>
                      <a:endParaRPr kumimoji="0" lang="nl-NL" altLang="nl-BE" sz="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37,70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36,19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35,13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36,49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35,61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35,23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Verbruikte goederen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96 207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96 505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97 659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380.432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392.697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500.682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Diensten en leveringen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293 631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310 869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319 541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7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Andere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3.032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Totaal uitgaven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2 791 982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2 714 311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2 784 007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2.800.954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2.843.291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3.065.982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Subsidies en 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3 027 931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3 025 386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3 061 595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3.143.703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3.286.502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3.528.467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Totaal ontvangsten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3 027 931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3 025 386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3 061 595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3.143.703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3.286.502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3.528.467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5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235 945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311 075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277 588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342.749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443.211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462.484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61F0DCE4-9BC7-4F59-B125-7E527DB8F4EB}"/>
              </a:ext>
            </a:extLst>
          </p:cNvPr>
          <p:cNvSpPr txBox="1"/>
          <p:nvPr/>
        </p:nvSpPr>
        <p:spPr>
          <a:xfrm>
            <a:off x="8284464" y="3429000"/>
            <a:ext cx="3907536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/>
              <a:t>G&amp;E 2021: 33.533 EUR, 2022 : 111.039 EUR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77798217-2B67-429D-BB8D-C1E1344CEC41}"/>
              </a:ext>
            </a:extLst>
          </p:cNvPr>
          <p:cNvSpPr/>
          <p:nvPr/>
        </p:nvSpPr>
        <p:spPr>
          <a:xfrm>
            <a:off x="8318302" y="4992942"/>
            <a:ext cx="3907536" cy="4465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2EBD942-B95C-4A2A-9C45-A562CC7AEF25}"/>
              </a:ext>
            </a:extLst>
          </p:cNvPr>
          <p:cNvSpPr/>
          <p:nvPr/>
        </p:nvSpPr>
        <p:spPr>
          <a:xfrm>
            <a:off x="8352141" y="5009528"/>
            <a:ext cx="3289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400" dirty="0"/>
              <a:t>Zonnewende enveloppe + 247.650 EUR</a:t>
            </a:r>
          </a:p>
        </p:txBody>
      </p:sp>
    </p:spTree>
    <p:extLst>
      <p:ext uri="{BB962C8B-B14F-4D97-AF65-F5344CB8AC3E}">
        <p14:creationId xmlns:p14="http://schemas.microsoft.com/office/powerpoint/2010/main" val="1832933371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BEGELEIDINGSTEHUIZEN ZONNEWENDE</a:t>
            </a:r>
            <a:endParaRPr lang="nl-NL" altLang="nl-BE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44</a:t>
            </a:fld>
            <a:endParaRPr lang="nl-BE" altLang="nl-BE"/>
          </a:p>
        </p:txBody>
      </p:sp>
      <p:graphicFrame>
        <p:nvGraphicFramePr>
          <p:cNvPr id="8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83597"/>
              </p:ext>
            </p:extLst>
          </p:nvPr>
        </p:nvGraphicFramePr>
        <p:xfrm>
          <a:off x="722386" y="1491529"/>
          <a:ext cx="6997032" cy="2566884"/>
        </p:xfrm>
        <a:graphic>
          <a:graphicData uri="http://schemas.openxmlformats.org/drawingml/2006/table">
            <a:tbl>
              <a:tblPr/>
              <a:tblGrid>
                <a:gridCol w="1523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490348848"/>
                    </a:ext>
                  </a:extLst>
                </a:gridCol>
                <a:gridCol w="952817">
                  <a:extLst>
                    <a:ext uri="{9D8B030D-6E8A-4147-A177-3AD203B41FA5}">
                      <a16:colId xmlns:a16="http://schemas.microsoft.com/office/drawing/2014/main" val="1256669151"/>
                    </a:ext>
                  </a:extLst>
                </a:gridCol>
                <a:gridCol w="955993">
                  <a:extLst>
                    <a:ext uri="{9D8B030D-6E8A-4147-A177-3AD203B41FA5}">
                      <a16:colId xmlns:a16="http://schemas.microsoft.com/office/drawing/2014/main" val="1472584001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4167625676"/>
                    </a:ext>
                  </a:extLst>
                </a:gridCol>
              </a:tblGrid>
              <a:tr h="3699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 exploitatie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239 945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311 075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277 588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342.749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443.211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462.484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Algemeen resultaat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exploitatie 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161 816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241 653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215 193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294 766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436 430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442 672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Investeringen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41 093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9 144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38 211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15.442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134.653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159.609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‘Bestemde gelden’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522 562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751 348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900 604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1 164 973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1.444.138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1.714.453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844606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sz="2800" dirty="0"/>
              <a:t>DC DE ZONNEBLOEM</a:t>
            </a:r>
            <a:br>
              <a:rPr lang="nl-BE" sz="2800" u="sng" dirty="0"/>
            </a:br>
            <a:r>
              <a:rPr lang="nl-BE" sz="1600" u="sng" dirty="0"/>
              <a:t>(BI 0951-00)</a:t>
            </a:r>
            <a:endParaRPr lang="nl-BE" sz="1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DBD8-C430-4572-81FF-64BA637CECAE}" type="slidenum">
              <a:rPr lang="nl-BE" altLang="nl-BE" smtClean="0"/>
              <a:pPr/>
              <a:t>45</a:t>
            </a:fld>
            <a:endParaRPr lang="nl-BE" altLang="nl-BE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68423"/>
              </p:ext>
            </p:extLst>
          </p:nvPr>
        </p:nvGraphicFramePr>
        <p:xfrm>
          <a:off x="944156" y="1285022"/>
          <a:ext cx="7087628" cy="4883866"/>
        </p:xfrm>
        <a:graphic>
          <a:graphicData uri="http://schemas.openxmlformats.org/drawingml/2006/table">
            <a:tbl>
              <a:tblPr/>
              <a:tblGrid>
                <a:gridCol w="1778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9763254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548899646"/>
                    </a:ext>
                  </a:extLst>
                </a:gridCol>
                <a:gridCol w="867092">
                  <a:extLst>
                    <a:ext uri="{9D8B030D-6E8A-4147-A177-3AD203B41FA5}">
                      <a16:colId xmlns:a16="http://schemas.microsoft.com/office/drawing/2014/main" val="9052111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341051449"/>
                    </a:ext>
                  </a:extLst>
                </a:gridCol>
              </a:tblGrid>
              <a:tr h="301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309 110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310 533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325 459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306.509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311.157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292.596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0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Aantal VTE (gemiddeld)</a:t>
                      </a:r>
                      <a:endParaRPr kumimoji="0" lang="nl-NL" altLang="nl-BE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6,37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5,81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5,79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6,58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7,17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7,02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Verbruikte goederen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163 736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190 439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219 053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165.137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202.467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285.194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Diensten en leveringen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103 301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116 434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110 384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2.918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Interne facturatie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33 078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19.531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19.182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28.057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70147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uitgaven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576 295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618 077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687 974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491.217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535.726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606.105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Werkingsopbrengsten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209 229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258 011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259 735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84 243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116 217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181.970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Subsidies en 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133 984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116 965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115 550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87 989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65 297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59.728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ontvangsten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343 213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374 976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375 286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172 232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181 515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241.699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-233 082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-243 101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-312 862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-318 985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-354 211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-364.406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47151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sz="2800" dirty="0"/>
              <a:t>DC DE ZONNEBLOEM</a:t>
            </a:r>
            <a:endParaRPr lang="nl-NL" altLang="nl-BE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46</a:t>
            </a:fld>
            <a:endParaRPr lang="nl-BE" altLang="nl-BE"/>
          </a:p>
        </p:txBody>
      </p:sp>
      <p:graphicFrame>
        <p:nvGraphicFramePr>
          <p:cNvPr id="8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65485"/>
              </p:ext>
            </p:extLst>
          </p:nvPr>
        </p:nvGraphicFramePr>
        <p:xfrm>
          <a:off x="710184" y="1438642"/>
          <a:ext cx="7107936" cy="2208174"/>
        </p:xfrm>
        <a:graphic>
          <a:graphicData uri="http://schemas.openxmlformats.org/drawingml/2006/table">
            <a:tbl>
              <a:tblPr/>
              <a:tblGrid>
                <a:gridCol w="180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1249754828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1821538486"/>
                    </a:ext>
                  </a:extLst>
                </a:gridCol>
                <a:gridCol w="955443">
                  <a:extLst>
                    <a:ext uri="{9D8B030D-6E8A-4147-A177-3AD203B41FA5}">
                      <a16:colId xmlns:a16="http://schemas.microsoft.com/office/drawing/2014/main" val="1626054034"/>
                    </a:ext>
                  </a:extLst>
                </a:gridCol>
                <a:gridCol w="832104">
                  <a:extLst>
                    <a:ext uri="{9D8B030D-6E8A-4147-A177-3AD203B41FA5}">
                      <a16:colId xmlns:a16="http://schemas.microsoft.com/office/drawing/2014/main" val="3916096654"/>
                    </a:ext>
                  </a:extLst>
                </a:gridCol>
              </a:tblGrid>
              <a:tr h="365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6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 exploitatie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-233 082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-243 101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-312 862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-322 066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-301 199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-364.406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Algemeen resultaat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exploitatie 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-511 140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-494 351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-531 034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-549 882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-529 015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-592.222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Investeringen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15 800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4 904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154 909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18.974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33 521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67550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DC DE ZONNEBLOEM</a:t>
            </a:r>
            <a:endParaRPr lang="nl-NL" altLang="nl-BE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306B-2FA7-4229-9CFA-FB03AF707426}" type="slidenum">
              <a:rPr lang="nl-BE" altLang="nl-BE" smtClean="0"/>
              <a:pPr/>
              <a:t>47</a:t>
            </a:fld>
            <a:endParaRPr lang="nl-BE" altLang="nl-BE"/>
          </a:p>
        </p:txBody>
      </p:sp>
      <p:graphicFrame>
        <p:nvGraphicFramePr>
          <p:cNvPr id="5638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68264"/>
              </p:ext>
            </p:extLst>
          </p:nvPr>
        </p:nvGraphicFramePr>
        <p:xfrm>
          <a:off x="790127" y="1400961"/>
          <a:ext cx="6314343" cy="1526798"/>
        </p:xfrm>
        <a:graphic>
          <a:graphicData uri="http://schemas.openxmlformats.org/drawingml/2006/table">
            <a:tbl>
              <a:tblPr/>
              <a:tblGrid>
                <a:gridCol w="19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805">
                  <a:extLst>
                    <a:ext uri="{9D8B030D-6E8A-4147-A177-3AD203B41FA5}">
                      <a16:colId xmlns:a16="http://schemas.microsoft.com/office/drawing/2014/main" val="3292927114"/>
                    </a:ext>
                  </a:extLst>
                </a:gridCol>
                <a:gridCol w="721043">
                  <a:extLst>
                    <a:ext uri="{9D8B030D-6E8A-4147-A177-3AD203B41FA5}">
                      <a16:colId xmlns:a16="http://schemas.microsoft.com/office/drawing/2014/main" val="3539572087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1928357674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425328199"/>
                    </a:ext>
                  </a:extLst>
                </a:gridCol>
              </a:tblGrid>
              <a:tr h="2832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Zonnebloem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Aantal dagschotels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16 108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(-5,16%)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18 632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(+15,66 %)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20 240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(+8,63 %)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7 111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(-64,87 %)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11.728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(+64,92%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15.831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(+64,93%)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7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Aantal verhuringen lokalen (uren)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11 569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12 176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16 646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2.321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14.745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20.724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93291"/>
              </p:ext>
            </p:extLst>
          </p:nvPr>
        </p:nvGraphicFramePr>
        <p:xfrm>
          <a:off x="790127" y="3354620"/>
          <a:ext cx="5522099" cy="1309660"/>
        </p:xfrm>
        <a:graphic>
          <a:graphicData uri="http://schemas.openxmlformats.org/drawingml/2006/table">
            <a:tbl>
              <a:tblPr/>
              <a:tblGrid>
                <a:gridCol w="1857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846">
                  <a:extLst>
                    <a:ext uri="{9D8B030D-6E8A-4147-A177-3AD203B41FA5}">
                      <a16:colId xmlns:a16="http://schemas.microsoft.com/office/drawing/2014/main" val="3869746398"/>
                    </a:ext>
                  </a:extLst>
                </a:gridCol>
                <a:gridCol w="587846">
                  <a:extLst>
                    <a:ext uri="{9D8B030D-6E8A-4147-A177-3AD203B41FA5}">
                      <a16:colId xmlns:a16="http://schemas.microsoft.com/office/drawing/2014/main" val="1299557436"/>
                    </a:ext>
                  </a:extLst>
                </a:gridCol>
                <a:gridCol w="587846">
                  <a:extLst>
                    <a:ext uri="{9D8B030D-6E8A-4147-A177-3AD203B41FA5}">
                      <a16:colId xmlns:a16="http://schemas.microsoft.com/office/drawing/2014/main" val="3070581144"/>
                    </a:ext>
                  </a:extLst>
                </a:gridCol>
                <a:gridCol w="725805">
                  <a:extLst>
                    <a:ext uri="{9D8B030D-6E8A-4147-A177-3AD203B41FA5}">
                      <a16:colId xmlns:a16="http://schemas.microsoft.com/office/drawing/2014/main" val="2137615626"/>
                    </a:ext>
                  </a:extLst>
                </a:gridCol>
              </a:tblGrid>
              <a:tr h="3246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3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Aantal prestaties boodschappenhulp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Aantal km vervoersdienst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4 188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5 871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9 120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5 360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9 794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10 913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809269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sz="2800" dirty="0"/>
              <a:t>Lime</a:t>
            </a:r>
            <a:br>
              <a:rPr lang="nl-BE" sz="2800" u="sng" dirty="0"/>
            </a:br>
            <a:r>
              <a:rPr lang="nl-BE" sz="1600" u="sng" dirty="0"/>
              <a:t>(BI 0952-00)</a:t>
            </a:r>
            <a:endParaRPr lang="nl-BE" sz="1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DBD8-C430-4572-81FF-64BA637CECAE}" type="slidenum">
              <a:rPr lang="nl-BE" altLang="nl-BE" smtClean="0"/>
              <a:pPr/>
              <a:t>48</a:t>
            </a:fld>
            <a:endParaRPr lang="nl-BE" altLang="nl-BE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15970"/>
              </p:ext>
            </p:extLst>
          </p:nvPr>
        </p:nvGraphicFramePr>
        <p:xfrm>
          <a:off x="944156" y="1285022"/>
          <a:ext cx="7087628" cy="4569812"/>
        </p:xfrm>
        <a:graphic>
          <a:graphicData uri="http://schemas.openxmlformats.org/drawingml/2006/table">
            <a:tbl>
              <a:tblPr/>
              <a:tblGrid>
                <a:gridCol w="1778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9763254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548899646"/>
                    </a:ext>
                  </a:extLst>
                </a:gridCol>
                <a:gridCol w="867092">
                  <a:extLst>
                    <a:ext uri="{9D8B030D-6E8A-4147-A177-3AD203B41FA5}">
                      <a16:colId xmlns:a16="http://schemas.microsoft.com/office/drawing/2014/main" val="9052111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341051449"/>
                    </a:ext>
                  </a:extLst>
                </a:gridCol>
              </a:tblGrid>
              <a:tr h="301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10.725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35.067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40.006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Verbruikte goederen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41.462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85.951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Diensten en leveringen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Interne facturatie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4.329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70147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uitgaven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20.979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76.530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125.958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Werkingsopbrengsten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11.191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110.108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159.125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Subsidies en 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ontvangsten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11.642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110.360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159.387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33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-9.336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33.830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33.429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hthoek 2">
            <a:extLst>
              <a:ext uri="{FF2B5EF4-FFF2-40B4-BE49-F238E27FC236}">
                <a16:creationId xmlns:a16="http://schemas.microsoft.com/office/drawing/2014/main" id="{6C0EA472-4CB1-4BEA-B066-C836542880DA}"/>
              </a:ext>
            </a:extLst>
          </p:cNvPr>
          <p:cNvSpPr/>
          <p:nvPr/>
        </p:nvSpPr>
        <p:spPr>
          <a:xfrm>
            <a:off x="5310908" y="5347855"/>
            <a:ext cx="2720875" cy="5069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376473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WZC TER LINDEN</a:t>
            </a:r>
            <a:br>
              <a:rPr lang="nl-BE" altLang="nl-BE" sz="2800" u="sng" dirty="0"/>
            </a:br>
            <a:r>
              <a:rPr lang="nl-BE" sz="1600" u="sng" dirty="0"/>
              <a:t>(BI 0953-00)</a:t>
            </a:r>
            <a:endParaRPr lang="nl-BE" sz="1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DBD8-C430-4572-81FF-64BA637CECAE}" type="slidenum">
              <a:rPr lang="nl-BE" altLang="nl-BE" smtClean="0"/>
              <a:pPr/>
              <a:t>49</a:t>
            </a:fld>
            <a:endParaRPr lang="nl-BE" altLang="nl-BE" dirty="0"/>
          </a:p>
        </p:txBody>
      </p:sp>
      <p:graphicFrame>
        <p:nvGraphicFramePr>
          <p:cNvPr id="39020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64122"/>
              </p:ext>
            </p:extLst>
          </p:nvPr>
        </p:nvGraphicFramePr>
        <p:xfrm>
          <a:off x="375147" y="979435"/>
          <a:ext cx="7636511" cy="5350794"/>
        </p:xfrm>
        <a:graphic>
          <a:graphicData uri="http://schemas.openxmlformats.org/drawingml/2006/table">
            <a:tbl>
              <a:tblPr/>
              <a:tblGrid>
                <a:gridCol w="188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267133073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5306245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4887131"/>
                    </a:ext>
                  </a:extLst>
                </a:gridCol>
                <a:gridCol w="1041718">
                  <a:extLst>
                    <a:ext uri="{9D8B030D-6E8A-4147-A177-3AD203B41FA5}">
                      <a16:colId xmlns:a16="http://schemas.microsoft.com/office/drawing/2014/main" val="974704563"/>
                    </a:ext>
                  </a:extLst>
                </a:gridCol>
              </a:tblGrid>
              <a:tr h="2027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Personeelskost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6 904 968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(+4,44%)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7 223 326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(+4,61%)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7 428 162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(+2,84%)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7.985.002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(+7,50 %)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7.675.570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(-3,88%)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8.896.978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(+15,91%)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Aantal VTE (gemiddeld)</a:t>
                      </a:r>
                      <a:endParaRPr kumimoji="0" lang="nl-NL" altLang="nl-BE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122,55 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127,58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128,73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129,71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124,67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125,19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Verbruikte goederen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609 409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624 525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600 043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1.545.610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(+7,12%)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1.724.253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(+10,36%)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1.984.396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(+15,09%)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Diensten en leveringen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851 327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883 309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842 887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Andere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6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uitgaven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8 365 795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8 731 682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8 871 624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9.530.654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9.399.977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10.882.307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6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Werkingsopbrengsten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7 520 903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7 781 065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8 093 110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8.226.646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7.436.553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9.093.319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6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Subsidies en andere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1 186 068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1 245 376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909 486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1.056.065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1.639.264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1.445.867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6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ontvangsten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8 706 972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9 026 441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9 002 596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9.282.712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9.075.817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10.539.186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Budgettair resultaat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341 176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294 759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130 972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-247.943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-324.159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-343.121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FB220DDF-9F4E-4A83-9CC9-040BC1A1356D}"/>
              </a:ext>
            </a:extLst>
          </p:cNvPr>
          <p:cNvSpPr txBox="1"/>
          <p:nvPr/>
        </p:nvSpPr>
        <p:spPr>
          <a:xfrm>
            <a:off x="3410192" y="6271"/>
            <a:ext cx="3382864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800" dirty="0"/>
              <a:t>2 % indexering 148.574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800" dirty="0" err="1"/>
              <a:t>Regul</a:t>
            </a:r>
            <a:r>
              <a:rPr lang="nl-BE" sz="800" dirty="0"/>
              <a:t> </a:t>
            </a:r>
            <a:r>
              <a:rPr lang="nl-BE" sz="800" dirty="0" err="1"/>
              <a:t>hoofdverpl</a:t>
            </a:r>
            <a:r>
              <a:rPr lang="nl-BE" sz="800" dirty="0"/>
              <a:t> 2011-2020 (170.000 EUR, éénmalig)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800" dirty="0"/>
              <a:t>Aanvulling EJT (90.000 EUR éénmalig), gefinancierd VIA6 (0010-00 </a:t>
            </a:r>
            <a:r>
              <a:rPr lang="nl-BE" sz="800" dirty="0" err="1"/>
              <a:t>ipv</a:t>
            </a:r>
            <a:r>
              <a:rPr lang="nl-BE" sz="800" dirty="0"/>
              <a:t> 0953-00, voorgefinancierd)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C947B0B-E982-461F-8A05-BFE75B2B7A75}"/>
              </a:ext>
            </a:extLst>
          </p:cNvPr>
          <p:cNvSpPr txBox="1"/>
          <p:nvPr/>
        </p:nvSpPr>
        <p:spPr>
          <a:xfrm>
            <a:off x="8110727" y="2765978"/>
            <a:ext cx="4016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2020-2022 = +32,57 % of 541.466 EUR</a:t>
            </a:r>
          </a:p>
          <a:p>
            <a:r>
              <a:rPr lang="nl-BE" sz="1400" dirty="0"/>
              <a:t>Voeding + 72.054, medisch -91.275 EUR, onderhoudsmat + 15.316 EUR, </a:t>
            </a:r>
            <a:r>
              <a:rPr lang="nl-BE" sz="1400" dirty="0" err="1"/>
              <a:t>inco</a:t>
            </a:r>
            <a:r>
              <a:rPr lang="nl-BE" sz="1400" dirty="0"/>
              <a:t> + 7.081 EUR</a:t>
            </a:r>
          </a:p>
          <a:p>
            <a:r>
              <a:rPr lang="nl-BE" sz="1400" dirty="0"/>
              <a:t>Gas +88.919, </a:t>
            </a:r>
            <a:r>
              <a:rPr lang="nl-BE" sz="1400" dirty="0" err="1"/>
              <a:t>elektr</a:t>
            </a:r>
            <a:r>
              <a:rPr lang="nl-BE" sz="1400" dirty="0"/>
              <a:t> + 76.939 EUR</a:t>
            </a: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D37E73B9-4080-4C90-A95D-FFAD23F6AE13}"/>
              </a:ext>
            </a:extLst>
          </p:cNvPr>
          <p:cNvSpPr/>
          <p:nvPr/>
        </p:nvSpPr>
        <p:spPr>
          <a:xfrm>
            <a:off x="8044739" y="2671710"/>
            <a:ext cx="4147262" cy="10483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71134C6-38FB-4098-818A-3834E6791094}"/>
              </a:ext>
            </a:extLst>
          </p:cNvPr>
          <p:cNvSpPr/>
          <p:nvPr/>
        </p:nvSpPr>
        <p:spPr>
          <a:xfrm>
            <a:off x="8011658" y="4455477"/>
            <a:ext cx="4180342" cy="5232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E8094757-EA02-4163-B771-F14267BA0C8D}"/>
              </a:ext>
            </a:extLst>
          </p:cNvPr>
          <p:cNvSpPr/>
          <p:nvPr/>
        </p:nvSpPr>
        <p:spPr>
          <a:xfrm>
            <a:off x="5101624" y="5957455"/>
            <a:ext cx="2910034" cy="3727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C5CFB45-ADF1-4A02-8C51-D282398DD617}"/>
              </a:ext>
            </a:extLst>
          </p:cNvPr>
          <p:cNvSpPr txBox="1"/>
          <p:nvPr/>
        </p:nvSpPr>
        <p:spPr>
          <a:xfrm>
            <a:off x="8110727" y="4450891"/>
            <a:ext cx="386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Terug bijna normale bezetting+ indexering dagprijzen/ tegemoetkoming</a:t>
            </a:r>
          </a:p>
        </p:txBody>
      </p:sp>
      <p:cxnSp>
        <p:nvCxnSpPr>
          <p:cNvPr id="8" name="Verbindingslijn: gebogen 7">
            <a:extLst>
              <a:ext uri="{FF2B5EF4-FFF2-40B4-BE49-F238E27FC236}">
                <a16:creationId xmlns:a16="http://schemas.microsoft.com/office/drawing/2014/main" id="{F0635D65-5626-4D0E-B232-CDDB0F4E0C0F}"/>
              </a:ext>
            </a:extLst>
          </p:cNvPr>
          <p:cNvCxnSpPr/>
          <p:nvPr/>
        </p:nvCxnSpPr>
        <p:spPr>
          <a:xfrm rot="16200000" flipH="1">
            <a:off x="5063562" y="565833"/>
            <a:ext cx="451664" cy="37554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1777A5F1-2546-422F-9673-C27A3958681B}"/>
              </a:ext>
            </a:extLst>
          </p:cNvPr>
          <p:cNvSpPr txBox="1"/>
          <p:nvPr/>
        </p:nvSpPr>
        <p:spPr>
          <a:xfrm>
            <a:off x="6970268" y="157863"/>
            <a:ext cx="288174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/>
              <a:t>Daling VTE 130,61=&gt;126,97 (‘21)</a:t>
            </a:r>
          </a:p>
        </p:txBody>
      </p:sp>
      <p:cxnSp>
        <p:nvCxnSpPr>
          <p:cNvPr id="11" name="Verbindingslijn: gebogen 10">
            <a:extLst>
              <a:ext uri="{FF2B5EF4-FFF2-40B4-BE49-F238E27FC236}">
                <a16:creationId xmlns:a16="http://schemas.microsoft.com/office/drawing/2014/main" id="{484A374D-74D9-49B2-A35C-F1DBA70384FB}"/>
              </a:ext>
            </a:extLst>
          </p:cNvPr>
          <p:cNvCxnSpPr/>
          <p:nvPr/>
        </p:nvCxnSpPr>
        <p:spPr>
          <a:xfrm rot="10800000" flipV="1">
            <a:off x="6654821" y="621822"/>
            <a:ext cx="641906" cy="26836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437EC474-BB14-4510-833A-42EAF3897BD3}"/>
              </a:ext>
            </a:extLst>
          </p:cNvPr>
          <p:cNvSpPr txBox="1"/>
          <p:nvPr/>
        </p:nvSpPr>
        <p:spPr>
          <a:xfrm>
            <a:off x="8110727" y="1468408"/>
            <a:ext cx="3129928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nl-BE" dirty="0"/>
              <a:t>5 loonindexeringen + IFIC </a:t>
            </a:r>
            <a:r>
              <a:rPr lang="nl-BE" dirty="0" err="1"/>
              <a:t>regul</a:t>
            </a:r>
            <a:r>
              <a:rPr lang="nl-BE" dirty="0"/>
              <a:t> (terug tot 1/7/21)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5363E181-8E8C-4EE4-88C7-A9E0002A3D63}"/>
              </a:ext>
            </a:extLst>
          </p:cNvPr>
          <p:cNvSpPr/>
          <p:nvPr/>
        </p:nvSpPr>
        <p:spPr>
          <a:xfrm>
            <a:off x="8011659" y="1331530"/>
            <a:ext cx="4180342" cy="8175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2EB3527-E831-41AA-9CBE-9BAADE1F1A45}"/>
              </a:ext>
            </a:extLst>
          </p:cNvPr>
          <p:cNvSpPr txBox="1"/>
          <p:nvPr/>
        </p:nvSpPr>
        <p:spPr>
          <a:xfrm>
            <a:off x="8011658" y="5051059"/>
            <a:ext cx="3868836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dirty="0"/>
              <a:t>Geen compensatieregeling meer</a:t>
            </a:r>
          </a:p>
        </p:txBody>
      </p:sp>
    </p:spTree>
    <p:extLst>
      <p:ext uri="{BB962C8B-B14F-4D97-AF65-F5344CB8AC3E}">
        <p14:creationId xmlns:p14="http://schemas.microsoft.com/office/powerpoint/2010/main" val="256280032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1053"/>
            <a:ext cx="8596668" cy="1320800"/>
          </a:xfrm>
        </p:spPr>
        <p:txBody>
          <a:bodyPr/>
          <a:lstStyle/>
          <a:p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  <a:t>Inhoud</a:t>
            </a: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D2D64-3C06-4948-83F5-15D0A371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8990"/>
            <a:ext cx="10600267" cy="5317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300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  TOELICHTING 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Overzicht van ontvangsten en uitgaven naar functionele aard (T1)</a:t>
            </a:r>
          </a:p>
          <a:p>
            <a:pPr lvl="1" indent="-342900">
              <a:buFont typeface="Wingdings 3" charset="2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Overzicht van ontvangsten en uitgaven naar economische aard (T2) </a:t>
            </a:r>
            <a:endParaRPr lang="nl-BE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investeringsprojecten (T3)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Een overzicht van de evolutie van de financiële schulden (T4) 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Een overzicht van de financiële risico’s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Plaats </a:t>
            </a:r>
            <a:r>
              <a:rPr lang="nl-BE" sz="1300" u="sng" dirty="0">
                <a:latin typeface="Verdana" panose="020B0604030504040204" pitchFamily="34" charset="0"/>
                <a:ea typeface="Verdana" panose="020B0604030504040204" pitchFamily="34" charset="0"/>
              </a:rPr>
              <a:t>documentatie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Toelichting bij de balans (T5)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waarderingsregels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De niet in de balans opgenomen rechten en verplichtingen</a:t>
            </a: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Een verklaring van de materiële verschillen tussen de gerealiseerde en de geraamde ontvangsten en uitgaven</a:t>
            </a:r>
          </a:p>
          <a:p>
            <a:pPr lvl="1" indent="-342900">
              <a:buFont typeface="Wingdings 3" charset="2"/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Toelichting buitengewone kosten/opbrengsten </a:t>
            </a:r>
            <a:r>
              <a:rPr lang="nl-BE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BE" sz="1200" i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ppt</a:t>
            </a:r>
            <a:r>
              <a:rPr lang="nl-BE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endParaRPr lang="nl-BE" sz="1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-342900">
              <a:buAutoNum type="arabicPeriod"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Een overzicht van de overgedragen (gedeelten van) kredieten voor investeringen in financiering</a:t>
            </a:r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indent="-400050">
              <a:buAutoNum type="romanUcPeriod"/>
            </a:pPr>
            <a:endParaRPr lang="nl-B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</a:rPr>
              <a:t>DOCUMENTATIE:</a:t>
            </a:r>
            <a:r>
              <a:rPr lang="nl-BE" sz="1300" dirty="0">
                <a:solidFill>
                  <a:srgbClr val="91D6A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300" i="1" dirty="0">
                <a:solidFill>
                  <a:srgbClr val="91D6A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https://www.veurne.be/nl/jaarrekening-stad-ocmw-en-agb</a:t>
            </a:r>
            <a:endParaRPr lang="nl-BE" sz="1300" i="1" dirty="0">
              <a:solidFill>
                <a:srgbClr val="91D6A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nl-BE" sz="1300" i="1" dirty="0">
                <a:solidFill>
                  <a:srgbClr val="91D6A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Videoclips</a:t>
            </a:r>
            <a:r>
              <a:rPr lang="nl-BE" sz="1300" i="1" dirty="0">
                <a:solidFill>
                  <a:srgbClr val="91D6A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300" i="1" dirty="0">
                <a:latin typeface="Verdana" panose="020B0604030504040204" pitchFamily="34" charset="0"/>
                <a:ea typeface="Verdana" panose="020B0604030504040204" pitchFamily="34" charset="0"/>
              </a:rPr>
              <a:t>het ABC van de BBC van ABB : </a:t>
            </a:r>
          </a:p>
        </p:txBody>
      </p:sp>
    </p:spTree>
    <p:extLst>
      <p:ext uri="{BB962C8B-B14F-4D97-AF65-F5344CB8AC3E}">
        <p14:creationId xmlns:p14="http://schemas.microsoft.com/office/powerpoint/2010/main" val="28830546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BE" altLang="nl-BE" sz="2800" dirty="0"/>
              <a:t>WZC TER LINDEN</a:t>
            </a:r>
            <a:endParaRPr lang="nl-NL" altLang="nl-BE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BAE-13DB-45B9-8A64-0245D27E2A5A}" type="slidenum">
              <a:rPr lang="nl-BE" altLang="nl-BE" smtClean="0"/>
              <a:pPr/>
              <a:t>50</a:t>
            </a:fld>
            <a:endParaRPr lang="nl-BE" altLang="nl-BE"/>
          </a:p>
        </p:txBody>
      </p:sp>
      <p:graphicFrame>
        <p:nvGraphicFramePr>
          <p:cNvPr id="8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8406"/>
              </p:ext>
            </p:extLst>
          </p:nvPr>
        </p:nvGraphicFramePr>
        <p:xfrm>
          <a:off x="747727" y="1315633"/>
          <a:ext cx="6777785" cy="2526524"/>
        </p:xfrm>
        <a:graphic>
          <a:graphicData uri="http://schemas.openxmlformats.org/drawingml/2006/table">
            <a:tbl>
              <a:tblPr/>
              <a:tblGrid>
                <a:gridCol w="1441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2298311370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3694961071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1334569034"/>
                    </a:ext>
                  </a:extLst>
                </a:gridCol>
                <a:gridCol w="937798">
                  <a:extLst>
                    <a:ext uri="{9D8B030D-6E8A-4147-A177-3AD203B41FA5}">
                      <a16:colId xmlns:a16="http://schemas.microsoft.com/office/drawing/2014/main" val="3248955501"/>
                    </a:ext>
                  </a:extLst>
                </a:gridCol>
              </a:tblGrid>
              <a:tr h="3010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Budgettair resultaat exploitatie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341 176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294 759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130 972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-247.943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-324.159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-343.121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7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Algemeen resultaat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exploitatie 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-105.442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-168.944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-388.757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-802.217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-757.149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-577.700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4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BE" altLang="nl-B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Investeringen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l-BE" altLang="nl-B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261 536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88 309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264 028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124.853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955.435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170.152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37646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/>
          </p:cNvSpPr>
          <p:nvPr>
            <p:ph type="title"/>
          </p:nvPr>
        </p:nvSpPr>
        <p:spPr>
          <a:xfrm>
            <a:off x="677334" y="240485"/>
            <a:ext cx="8596668" cy="1320800"/>
          </a:xfrm>
          <a:noFill/>
          <a:ln/>
        </p:spPr>
        <p:txBody>
          <a:bodyPr/>
          <a:lstStyle/>
          <a:p>
            <a:r>
              <a:rPr lang="nl-BE" altLang="nl-BE" sz="2800" dirty="0"/>
              <a:t>WZC TER LINDEN</a:t>
            </a:r>
            <a:endParaRPr lang="nl-NL" altLang="nl-BE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306B-2FA7-4229-9CFA-FB03AF707426}" type="slidenum">
              <a:rPr lang="nl-BE" altLang="nl-BE" smtClean="0"/>
              <a:pPr/>
              <a:t>51</a:t>
            </a:fld>
            <a:endParaRPr lang="nl-BE" altLang="nl-BE"/>
          </a:p>
        </p:txBody>
      </p:sp>
      <p:graphicFrame>
        <p:nvGraphicFramePr>
          <p:cNvPr id="55465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64800"/>
              </p:ext>
            </p:extLst>
          </p:nvPr>
        </p:nvGraphicFramePr>
        <p:xfrm>
          <a:off x="1092971" y="1184790"/>
          <a:ext cx="7221721" cy="4646538"/>
        </p:xfrm>
        <a:graphic>
          <a:graphicData uri="http://schemas.openxmlformats.org/drawingml/2006/table">
            <a:tbl>
              <a:tblPr/>
              <a:tblGrid>
                <a:gridCol w="231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73">
                  <a:extLst>
                    <a:ext uri="{9D8B030D-6E8A-4147-A177-3AD203B41FA5}">
                      <a16:colId xmlns:a16="http://schemas.microsoft.com/office/drawing/2014/main" val="531770080"/>
                    </a:ext>
                  </a:extLst>
                </a:gridCol>
                <a:gridCol w="835873">
                  <a:extLst>
                    <a:ext uri="{9D8B030D-6E8A-4147-A177-3AD203B41FA5}">
                      <a16:colId xmlns:a16="http://schemas.microsoft.com/office/drawing/2014/main" val="4237820014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443038128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955082034"/>
                    </a:ext>
                  </a:extLst>
                </a:gridCol>
              </a:tblGrid>
              <a:tr h="308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Totaal erkende bedden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ROB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RVT</a:t>
                      </a:r>
                      <a:endParaRPr kumimoji="0" lang="nl-NL" altLang="nl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bezetting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97,54%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98,89%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99,24 %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98,41 %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87,01 %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98,23 %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6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RIZIV-forfait/dag 31/12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RIZIV-forfait/dag (gemiddeld)</a:t>
                      </a: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75,42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74,81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77,30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76,30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83,49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84,10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83,97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86,99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100,79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95,37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Gemiddeld aangerekende bewonersdagprijs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49,56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50,15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51,22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52,06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56,09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Kostprijs/dag/bewoner (excl. </a:t>
                      </a:r>
                      <a:r>
                        <a:rPr kumimoji="0" lang="nl-BE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afschr</a:t>
                      </a: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...)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145,14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148,78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154,28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162,25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182,93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187,73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vaal 1">
            <a:extLst>
              <a:ext uri="{FF2B5EF4-FFF2-40B4-BE49-F238E27FC236}">
                <a16:creationId xmlns:a16="http://schemas.microsoft.com/office/drawing/2014/main" id="{A98C7816-C00D-4697-87AB-A1F7D3023E87}"/>
              </a:ext>
            </a:extLst>
          </p:cNvPr>
          <p:cNvSpPr/>
          <p:nvPr/>
        </p:nvSpPr>
        <p:spPr>
          <a:xfrm>
            <a:off x="7529385" y="2986301"/>
            <a:ext cx="785307" cy="7100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292E352-8F31-4CFB-AEB0-B0B765A85E61}"/>
              </a:ext>
            </a:extLst>
          </p:cNvPr>
          <p:cNvSpPr/>
          <p:nvPr/>
        </p:nvSpPr>
        <p:spPr>
          <a:xfrm>
            <a:off x="7529385" y="3840664"/>
            <a:ext cx="785307" cy="7100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369842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A245A-730F-49D8-83C6-A8CA4BA0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592"/>
          </a:xfrm>
        </p:spPr>
        <p:txBody>
          <a:bodyPr/>
          <a:lstStyle/>
          <a:p>
            <a:r>
              <a:rPr lang="nl-BE" dirty="0"/>
              <a:t>Coronacrisis Ter Linden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965F7C-911C-4CE8-976E-CD201375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9657"/>
            <a:ext cx="8596668" cy="4221706"/>
          </a:xfrm>
        </p:spPr>
        <p:txBody>
          <a:bodyPr/>
          <a:lstStyle/>
          <a:p>
            <a:r>
              <a:rPr lang="nl-BE" dirty="0"/>
              <a:t>Bezettingscijfers bedden WZC zonder KV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04D9571-1F4E-4150-A7C2-E6CD20217C0C}"/>
              </a:ext>
            </a:extLst>
          </p:cNvPr>
          <p:cNvSpPr/>
          <p:nvPr/>
        </p:nvSpPr>
        <p:spPr>
          <a:xfrm>
            <a:off x="2611405" y="3629296"/>
            <a:ext cx="613186" cy="3012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1253868-F2BF-47C0-943C-9B022FA7F7E3}"/>
              </a:ext>
            </a:extLst>
          </p:cNvPr>
          <p:cNvSpPr/>
          <p:nvPr/>
        </p:nvSpPr>
        <p:spPr>
          <a:xfrm>
            <a:off x="8763552" y="3316607"/>
            <a:ext cx="848081" cy="9265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D992E031-64CC-49D2-95A6-E78B67FDD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4287"/>
              </p:ext>
            </p:extLst>
          </p:nvPr>
        </p:nvGraphicFramePr>
        <p:xfrm>
          <a:off x="846330" y="2904804"/>
          <a:ext cx="8596307" cy="1135385"/>
        </p:xfrm>
        <a:graphic>
          <a:graphicData uri="http://schemas.openxmlformats.org/drawingml/2006/table">
            <a:tbl>
              <a:tblPr/>
              <a:tblGrid>
                <a:gridCol w="1241830">
                  <a:extLst>
                    <a:ext uri="{9D8B030D-6E8A-4147-A177-3AD203B41FA5}">
                      <a16:colId xmlns:a16="http://schemas.microsoft.com/office/drawing/2014/main" val="649614744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3308021283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1065393380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1278594163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3344064920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1605432209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2842106578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3514632197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2826342160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1388958188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2754415316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3141247091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2063428583"/>
                    </a:ext>
                  </a:extLst>
                </a:gridCol>
                <a:gridCol w="518064">
                  <a:extLst>
                    <a:ext uri="{9D8B030D-6E8A-4147-A177-3AD203B41FA5}">
                      <a16:colId xmlns:a16="http://schemas.microsoft.com/office/drawing/2014/main" val="4063813343"/>
                    </a:ext>
                  </a:extLst>
                </a:gridCol>
                <a:gridCol w="619645">
                  <a:extLst>
                    <a:ext uri="{9D8B030D-6E8A-4147-A177-3AD203B41FA5}">
                      <a16:colId xmlns:a16="http://schemas.microsoft.com/office/drawing/2014/main" val="1944191459"/>
                    </a:ext>
                  </a:extLst>
                </a:gridCol>
              </a:tblGrid>
              <a:tr h="129554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>
                          <a:effectLst/>
                          <a:latin typeface="Calibri" panose="020F0502020204030204" pitchFamily="34" charset="0"/>
                        </a:rPr>
                        <a:t>Aanwezig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MRT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MEI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160 bedden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332653"/>
                  </a:ext>
                </a:extLst>
              </a:tr>
              <a:tr h="129554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B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B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B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267678"/>
                  </a:ext>
                </a:extLst>
              </a:tr>
              <a:tr h="129554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Aanwezig 2022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4.844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4.317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4.934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4.776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4.949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4.856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5.005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5.028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4.871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4.935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4.619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4.833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1" i="0" u="none" strike="noStrike">
                          <a:effectLst/>
                          <a:latin typeface="Calibri" panose="020F0502020204030204" pitchFamily="34" charset="0"/>
                        </a:rPr>
                        <a:t>57.967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99,26%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079176"/>
                  </a:ext>
                </a:extLst>
              </a:tr>
              <a:tr h="129554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Aanwezig 2021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4.544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3.704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4.272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4.221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4.305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4.124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4.229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4.272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4.195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4.447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4.370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4.704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1" i="0" u="none" strike="noStrike">
                          <a:effectLst/>
                          <a:latin typeface="Calibri" panose="020F0502020204030204" pitchFamily="34" charset="0"/>
                        </a:rPr>
                        <a:t>51.387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87,99%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947911"/>
                  </a:ext>
                </a:extLst>
              </a:tr>
              <a:tr h="129554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Aanwezig 2020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4.999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4.673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4.983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4.804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5.014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4.866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4.989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4.935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4.774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4.934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4.814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effectLst/>
                          <a:latin typeface="Calibri" panose="020F0502020204030204" pitchFamily="34" charset="0"/>
                        </a:rPr>
                        <a:t>4.957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1" i="0" u="none" strike="noStrike">
                          <a:effectLst/>
                          <a:latin typeface="Calibri" panose="020F0502020204030204" pitchFamily="34" charset="0"/>
                        </a:rPr>
                        <a:t>58.742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100,31%</a:t>
                      </a:r>
                    </a:p>
                  </a:txBody>
                  <a:tcPr marL="7621" marR="7621" marT="7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091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2066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EA05A-6231-4602-A645-6F352216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Coronacrisis Ter Linden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197C9-8AB2-4CE1-8670-B3621A65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668672"/>
          </a:xfrm>
        </p:spPr>
        <p:txBody>
          <a:bodyPr/>
          <a:lstStyle/>
          <a:p>
            <a:r>
              <a:rPr lang="nl-BE" dirty="0" err="1"/>
              <a:t>VTE’s</a:t>
            </a:r>
            <a:r>
              <a:rPr lang="nl-BE" dirty="0"/>
              <a:t> Ter Linden 2021</a:t>
            </a:r>
          </a:p>
        </p:txBody>
      </p:sp>
      <p:graphicFrame>
        <p:nvGraphicFramePr>
          <p:cNvPr id="6" name="Tijdelijke aanduiding voor inhoud 7">
            <a:extLst>
              <a:ext uri="{FF2B5EF4-FFF2-40B4-BE49-F238E27FC236}">
                <a16:creationId xmlns:a16="http://schemas.microsoft.com/office/drawing/2014/main" id="{F69ADAA8-CF33-450C-80B3-94F63C27E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936517"/>
              </p:ext>
            </p:extLst>
          </p:nvPr>
        </p:nvGraphicFramePr>
        <p:xfrm>
          <a:off x="566324" y="2869941"/>
          <a:ext cx="9810276" cy="83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55">
                  <a:extLst>
                    <a:ext uri="{9D8B030D-6E8A-4147-A177-3AD203B41FA5}">
                      <a16:colId xmlns:a16="http://schemas.microsoft.com/office/drawing/2014/main" val="309785944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16060878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2481774972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2502838419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604980174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13747942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642809365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79806332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246199485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518321489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026663849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842068171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638335703"/>
                    </a:ext>
                  </a:extLst>
                </a:gridCol>
                <a:gridCol w="800527">
                  <a:extLst>
                    <a:ext uri="{9D8B030D-6E8A-4147-A177-3AD203B41FA5}">
                      <a16:colId xmlns:a16="http://schemas.microsoft.com/office/drawing/2014/main" val="953685739"/>
                    </a:ext>
                  </a:extLst>
                </a:gridCol>
              </a:tblGrid>
              <a:tr h="371735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 err="1"/>
                        <a:t>Gemid</a:t>
                      </a:r>
                      <a:endParaRPr lang="nl-B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MJP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8562"/>
                  </a:ext>
                </a:extLst>
              </a:tr>
              <a:tr h="458303">
                <a:tc>
                  <a:txBody>
                    <a:bodyPr/>
                    <a:lstStyle/>
                    <a:p>
                      <a:r>
                        <a:rPr lang="nl-BE" sz="1200" dirty="0"/>
                        <a:t>130,35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129,07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128,01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125,74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118,08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133,09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126,68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120,72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121,80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/>
                        <a:t>124,67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126,97 (130,61)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740283"/>
                  </a:ext>
                </a:extLst>
              </a:tr>
            </a:tbl>
          </a:graphicData>
        </a:graphic>
      </p:graphicFrame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619789EC-6BCD-437B-9BC8-84CF86F9D827}"/>
              </a:ext>
            </a:extLst>
          </p:cNvPr>
          <p:cNvSpPr txBox="1">
            <a:spLocks/>
          </p:cNvSpPr>
          <p:nvPr/>
        </p:nvSpPr>
        <p:spPr>
          <a:xfrm>
            <a:off x="677334" y="4108616"/>
            <a:ext cx="8596668" cy="66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/>
              <a:t>VTE’s</a:t>
            </a:r>
            <a:r>
              <a:rPr lang="nl-BE" dirty="0"/>
              <a:t> Ter Linden 2022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033B99DA-6015-469D-BDBF-3B49F0EDD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0340"/>
              </p:ext>
            </p:extLst>
          </p:nvPr>
        </p:nvGraphicFramePr>
        <p:xfrm>
          <a:off x="566324" y="4912932"/>
          <a:ext cx="9810276" cy="91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55">
                  <a:extLst>
                    <a:ext uri="{9D8B030D-6E8A-4147-A177-3AD203B41FA5}">
                      <a16:colId xmlns:a16="http://schemas.microsoft.com/office/drawing/2014/main" val="223933866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570258882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68698184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361077541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12471437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638540043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259465354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2849974970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2216636346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1920239451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4076336648"/>
                    </a:ext>
                  </a:extLst>
                </a:gridCol>
                <a:gridCol w="676474">
                  <a:extLst>
                    <a:ext uri="{9D8B030D-6E8A-4147-A177-3AD203B41FA5}">
                      <a16:colId xmlns:a16="http://schemas.microsoft.com/office/drawing/2014/main" val="3032048383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1353629039"/>
                    </a:ext>
                  </a:extLst>
                </a:gridCol>
                <a:gridCol w="800527">
                  <a:extLst>
                    <a:ext uri="{9D8B030D-6E8A-4147-A177-3AD203B41FA5}">
                      <a16:colId xmlns:a16="http://schemas.microsoft.com/office/drawing/2014/main" val="3646213326"/>
                    </a:ext>
                  </a:extLst>
                </a:gridCol>
              </a:tblGrid>
              <a:tr h="454596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 err="1"/>
                        <a:t>Gemid</a:t>
                      </a:r>
                      <a:endParaRPr lang="nl-B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MJP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08647"/>
                  </a:ext>
                </a:extLst>
              </a:tr>
              <a:tr h="458303">
                <a:tc>
                  <a:txBody>
                    <a:bodyPr/>
                    <a:lstStyle/>
                    <a:p>
                      <a:r>
                        <a:rPr lang="nl-BE" sz="1200" dirty="0"/>
                        <a:t>122,74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124,36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124,40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121,01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119,24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117,79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130,52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130,20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124,54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129,16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128,71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129,60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/>
                        <a:t>125,19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125,62 (126,97)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5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34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A10D727-2160-41DE-9333-22E9251F1E64}"/>
              </a:ext>
            </a:extLst>
          </p:cNvPr>
          <p:cNvSpPr/>
          <p:nvPr/>
        </p:nvSpPr>
        <p:spPr>
          <a:xfrm>
            <a:off x="199457" y="449212"/>
            <a:ext cx="8442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b="1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Investeringen</a:t>
            </a:r>
            <a:endParaRPr lang="nl-BE" b="1" dirty="0">
              <a:solidFill>
                <a:srgbClr val="AACAB7"/>
              </a:solidFill>
            </a:endParaRPr>
          </a:p>
        </p:txBody>
      </p:sp>
      <p:graphicFrame>
        <p:nvGraphicFramePr>
          <p:cNvPr id="5" name="Group 86">
            <a:extLst>
              <a:ext uri="{FF2B5EF4-FFF2-40B4-BE49-F238E27FC236}">
                <a16:creationId xmlns:a16="http://schemas.microsoft.com/office/drawing/2014/main" id="{25C02759-42F7-4DED-AB99-02E72A22C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579640"/>
              </p:ext>
            </p:extLst>
          </p:nvPr>
        </p:nvGraphicFramePr>
        <p:xfrm>
          <a:off x="635833" y="1220308"/>
          <a:ext cx="7551345" cy="4207490"/>
        </p:xfrm>
        <a:graphic>
          <a:graphicData uri="http://schemas.openxmlformats.org/drawingml/2006/table">
            <a:tbl>
              <a:tblPr/>
              <a:tblGrid>
                <a:gridCol w="142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692">
                  <a:extLst>
                    <a:ext uri="{9D8B030D-6E8A-4147-A177-3AD203B41FA5}">
                      <a16:colId xmlns:a16="http://schemas.microsoft.com/office/drawing/2014/main" val="1088935696"/>
                    </a:ext>
                  </a:extLst>
                </a:gridCol>
                <a:gridCol w="1005205">
                  <a:extLst>
                    <a:ext uri="{9D8B030D-6E8A-4147-A177-3AD203B41FA5}">
                      <a16:colId xmlns:a16="http://schemas.microsoft.com/office/drawing/2014/main" val="841241902"/>
                    </a:ext>
                  </a:extLst>
                </a:gridCol>
                <a:gridCol w="1005205">
                  <a:extLst>
                    <a:ext uri="{9D8B030D-6E8A-4147-A177-3AD203B41FA5}">
                      <a16:colId xmlns:a16="http://schemas.microsoft.com/office/drawing/2014/main" val="528576203"/>
                    </a:ext>
                  </a:extLst>
                </a:gridCol>
                <a:gridCol w="1083187">
                  <a:extLst>
                    <a:ext uri="{9D8B030D-6E8A-4147-A177-3AD203B41FA5}">
                      <a16:colId xmlns:a16="http://schemas.microsoft.com/office/drawing/2014/main" val="2272816470"/>
                    </a:ext>
                  </a:extLst>
                </a:gridCol>
              </a:tblGrid>
              <a:tr h="5433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Resultaat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1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u</a:t>
                      </a:r>
                      <a:r>
                        <a:rPr kumimoji="0" lang="nl-NL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itg</a:t>
                      </a: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u</a:t>
                      </a:r>
                      <a:r>
                        <a:rPr kumimoji="0" lang="nl-NL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itg</a:t>
                      </a: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u</a:t>
                      </a:r>
                      <a:r>
                        <a:rPr kumimoji="0" lang="nl-NL" altLang="nl-BE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itg</a:t>
                      </a: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u</a:t>
                      </a:r>
                      <a:r>
                        <a:rPr kumimoji="0" lang="nl-NL" altLang="nl-B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itg</a:t>
                      </a: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Veurne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653 952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389 539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4.426.114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1 043 491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4 126 792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234 154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767.033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4 360 946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20.186.664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555.530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222.475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20.964.669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7.617.502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274.445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49.842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7.941.789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2.085.031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1.179.172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539.919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3.264.203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5.442.328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558.243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153.761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6.154.332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7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nl-BE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ontv</a:t>
                      </a: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nl-BE" altLang="nl-B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ontv</a:t>
                      </a:r>
                      <a:r>
                        <a:rPr kumimoji="0" lang="nl-BE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nl-BE" altLang="nl-BE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ontv</a:t>
                      </a:r>
                      <a:r>
                        <a:rPr kumimoji="0" lang="nl-BE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A</a:t>
                      </a:r>
                      <a:endParaRPr kumimoji="0" lang="nl-NL" altLang="nl-BE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nl-BE" altLang="nl-B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ontv</a:t>
                      </a: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Veurne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5 151 124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2 012 752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3.562.507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7 163 876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704 858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964 548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10.757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1 669 406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4.023.108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493.058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4.516.166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1.422.124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705.187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2.127.311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156.076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876.044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-3.419.038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1.634.370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385.495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6.746.742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7.132.237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Saldo 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Saldo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nl-BE" altLang="nl-BE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aldo</a:t>
                      </a:r>
                      <a:r>
                        <a:rPr kumimoji="0" lang="nl-BE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l-BE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Saldo Veurne</a:t>
                      </a:r>
                      <a:endParaRPr kumimoji="0" lang="nl-NL" altLang="nl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4 497 171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1 623 213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-863.607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6 120 384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-3 421 934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730 394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-756.275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-2 691 540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-16.163.556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-62.472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-222.475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-16.448.503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6.195.378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430.742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-49.842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-5.814.478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-2.632.382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-303.128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-3.958.957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-1.629.833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-5.056.833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6.188.499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-153.761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B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977.905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Ovaal 1">
            <a:extLst>
              <a:ext uri="{FF2B5EF4-FFF2-40B4-BE49-F238E27FC236}">
                <a16:creationId xmlns:a16="http://schemas.microsoft.com/office/drawing/2014/main" id="{343EC8AE-B126-4B9A-859F-324A1E925123}"/>
              </a:ext>
            </a:extLst>
          </p:cNvPr>
          <p:cNvSpPr/>
          <p:nvPr/>
        </p:nvSpPr>
        <p:spPr>
          <a:xfrm>
            <a:off x="3941704" y="1688034"/>
            <a:ext cx="1196622" cy="495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AACF99A-0FBD-4A21-9EF4-C48CA401967D}"/>
              </a:ext>
            </a:extLst>
          </p:cNvPr>
          <p:cNvSpPr txBox="1"/>
          <p:nvPr/>
        </p:nvSpPr>
        <p:spPr>
          <a:xfrm>
            <a:off x="3022848" y="524780"/>
            <a:ext cx="1837711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17 </a:t>
            </a:r>
            <a:r>
              <a:rPr lang="nl-BE" sz="1200" dirty="0" err="1">
                <a:solidFill>
                  <a:srgbClr val="FF0000"/>
                </a:solidFill>
              </a:rPr>
              <a:t>mlj</a:t>
            </a:r>
            <a:r>
              <a:rPr lang="nl-BE" sz="1200" dirty="0">
                <a:solidFill>
                  <a:srgbClr val="FF0000"/>
                </a:solidFill>
              </a:rPr>
              <a:t> kapitaalsverhoging AGB</a:t>
            </a:r>
          </a:p>
        </p:txBody>
      </p:sp>
      <p:cxnSp>
        <p:nvCxnSpPr>
          <p:cNvPr id="7" name="Verbindingslijn: gebogen 6">
            <a:extLst>
              <a:ext uri="{FF2B5EF4-FFF2-40B4-BE49-F238E27FC236}">
                <a16:creationId xmlns:a16="http://schemas.microsoft.com/office/drawing/2014/main" id="{24D64C0D-03DA-4AE9-8DDB-B0395C48B20B}"/>
              </a:ext>
            </a:extLst>
          </p:cNvPr>
          <p:cNvCxnSpPr>
            <a:cxnSpLocks/>
            <a:stCxn id="3" idx="1"/>
            <a:endCxn id="2" idx="7"/>
          </p:cNvCxnSpPr>
          <p:nvPr/>
        </p:nvCxnSpPr>
        <p:spPr>
          <a:xfrm rot="10800000" flipH="1" flipV="1">
            <a:off x="3022847" y="755613"/>
            <a:ext cx="1940237" cy="1004960"/>
          </a:xfrm>
          <a:prstGeom prst="bentConnector4">
            <a:avLst>
              <a:gd name="adj1" fmla="val -11782"/>
              <a:gd name="adj2" fmla="val 5787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al 10">
            <a:extLst>
              <a:ext uri="{FF2B5EF4-FFF2-40B4-BE49-F238E27FC236}">
                <a16:creationId xmlns:a16="http://schemas.microsoft.com/office/drawing/2014/main" id="{62663AA3-A126-4F07-99C7-7C46DF111BE4}"/>
              </a:ext>
            </a:extLst>
          </p:cNvPr>
          <p:cNvSpPr/>
          <p:nvPr/>
        </p:nvSpPr>
        <p:spPr>
          <a:xfrm>
            <a:off x="5894465" y="3429000"/>
            <a:ext cx="1196622" cy="495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8291C0D-313A-4952-8267-807707E9B9F1}"/>
              </a:ext>
            </a:extLst>
          </p:cNvPr>
          <p:cNvSpPr txBox="1"/>
          <p:nvPr/>
        </p:nvSpPr>
        <p:spPr>
          <a:xfrm>
            <a:off x="4728008" y="5575776"/>
            <a:ext cx="1837711" cy="830997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rgbClr val="FF0000"/>
                </a:solidFill>
              </a:rPr>
              <a:t>Omboeken </a:t>
            </a:r>
            <a:r>
              <a:rPr lang="nl-BE" sz="1200" dirty="0" err="1">
                <a:solidFill>
                  <a:srgbClr val="FF0000"/>
                </a:solidFill>
              </a:rPr>
              <a:t>invest</a:t>
            </a:r>
            <a:r>
              <a:rPr lang="nl-BE" sz="1200" dirty="0">
                <a:solidFill>
                  <a:srgbClr val="FF0000"/>
                </a:solidFill>
              </a:rPr>
              <a:t> subsidies naar kapitaal in twee bewegingen 2021-2022</a:t>
            </a:r>
          </a:p>
        </p:txBody>
      </p:sp>
      <p:cxnSp>
        <p:nvCxnSpPr>
          <p:cNvPr id="14" name="Verbindingslijn: gebogen 13">
            <a:extLst>
              <a:ext uri="{FF2B5EF4-FFF2-40B4-BE49-F238E27FC236}">
                <a16:creationId xmlns:a16="http://schemas.microsoft.com/office/drawing/2014/main" id="{23C52E62-E81A-4A53-B196-4AD72601BB07}"/>
              </a:ext>
            </a:extLst>
          </p:cNvPr>
          <p:cNvCxnSpPr>
            <a:cxnSpLocks/>
            <a:stCxn id="11" idx="4"/>
          </p:cNvCxnSpPr>
          <p:nvPr/>
        </p:nvCxnSpPr>
        <p:spPr>
          <a:xfrm rot="5400000">
            <a:off x="5468665" y="4551665"/>
            <a:ext cx="1651446" cy="3967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Ovaal 12">
            <a:extLst>
              <a:ext uri="{FF2B5EF4-FFF2-40B4-BE49-F238E27FC236}">
                <a16:creationId xmlns:a16="http://schemas.microsoft.com/office/drawing/2014/main" id="{F6D8ABC2-365E-484F-BF42-3343847CFAEE}"/>
              </a:ext>
            </a:extLst>
          </p:cNvPr>
          <p:cNvSpPr/>
          <p:nvPr/>
        </p:nvSpPr>
        <p:spPr>
          <a:xfrm>
            <a:off x="7091086" y="3281021"/>
            <a:ext cx="1146357" cy="4135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5B1EE5B3-D257-4357-9B85-CC2D96C1C86E}"/>
              </a:ext>
            </a:extLst>
          </p:cNvPr>
          <p:cNvSpPr/>
          <p:nvPr/>
        </p:nvSpPr>
        <p:spPr>
          <a:xfrm>
            <a:off x="7091086" y="1688034"/>
            <a:ext cx="1146357" cy="4135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46254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9DBA-C705-4F97-B007-3339AA341355}" type="slidenum">
              <a:rPr lang="nl-BE" altLang="nl-BE" smtClean="0"/>
              <a:pPr/>
              <a:t>55</a:t>
            </a:fld>
            <a:endParaRPr lang="nl-BE" altLang="nl-BE"/>
          </a:p>
        </p:txBody>
      </p:sp>
      <p:sp>
        <p:nvSpPr>
          <p:cNvPr id="2" name="Rechthoek 1"/>
          <p:cNvSpPr/>
          <p:nvPr/>
        </p:nvSpPr>
        <p:spPr>
          <a:xfrm>
            <a:off x="620020" y="753447"/>
            <a:ext cx="78760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Bij de investerings</a:t>
            </a:r>
            <a:r>
              <a:rPr lang="nl-BE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uitgave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n :</a:t>
            </a:r>
          </a:p>
          <a:p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400" b="1" dirty="0">
                <a:latin typeface="Verdana" panose="020B0604030504040204" pitchFamily="34" charset="0"/>
                <a:ea typeface="Verdana" panose="020B0604030504040204" pitchFamily="34" charset="0"/>
              </a:rPr>
              <a:t>STAD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Stapwest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 : 959.897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Bakkerijmuseum : 885.897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Wegen : 705.459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Houtem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 : 688.449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Fietspaden : 584.351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Bulskamp : 150.530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ICT : 122.114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Mobiliteit : 111.708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Voertuigen TD : 105.201 EUR</a:t>
            </a:r>
          </a:p>
          <a:p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400" b="1" dirty="0">
                <a:latin typeface="Verdana" panose="020B0604030504040204" pitchFamily="34" charset="0"/>
                <a:ea typeface="Verdana" panose="020B0604030504040204" pitchFamily="34" charset="0"/>
              </a:rPr>
              <a:t>OCMW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Verbouwing Sociale Dienst : 204.073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Nieuwbouw Zonnewende : 152.320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Uitrusting Ter Linden : 59.906 EUR</a:t>
            </a:r>
          </a:p>
          <a:p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400" b="1" dirty="0">
                <a:latin typeface="Verdana" panose="020B0604030504040204" pitchFamily="34" charset="0"/>
                <a:ea typeface="Verdana" panose="020B0604030504040204" pitchFamily="34" charset="0"/>
              </a:rPr>
              <a:t>AGB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Aanleg camperterrein: 106.549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Omnisportveld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 : 36.862 EUR</a:t>
            </a:r>
          </a:p>
          <a:p>
            <a:endParaRPr lang="nl-BE" sz="1400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4283133-F82B-42E1-8254-6EDE402A6A79}"/>
              </a:ext>
            </a:extLst>
          </p:cNvPr>
          <p:cNvSpPr/>
          <p:nvPr/>
        </p:nvSpPr>
        <p:spPr>
          <a:xfrm>
            <a:off x="620020" y="266847"/>
            <a:ext cx="8442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Investeringen: interpretatie</a:t>
            </a:r>
            <a:endParaRPr lang="nl-BE" dirty="0">
              <a:solidFill>
                <a:srgbClr val="AACA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31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A00D5A-188A-4855-BDFE-C243C00C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679E-A7AB-4368-9748-A9238B673FFF}" type="slidenum">
              <a:rPr lang="nl-BE" altLang="nl-BE" smtClean="0"/>
              <a:pPr/>
              <a:t>56</a:t>
            </a:fld>
            <a:endParaRPr lang="nl-BE" altLang="nl-BE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DE535CA-40C6-4059-9EE2-E815789C0A0B}"/>
              </a:ext>
            </a:extLst>
          </p:cNvPr>
          <p:cNvSpPr/>
          <p:nvPr/>
        </p:nvSpPr>
        <p:spPr>
          <a:xfrm>
            <a:off x="490173" y="1562829"/>
            <a:ext cx="68329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Bij de investerings</a:t>
            </a:r>
            <a:r>
              <a:rPr lang="nl-BE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ontvangsten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</a:p>
          <a:p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400" b="1" dirty="0">
                <a:latin typeface="Verdana" panose="020B0604030504040204" pitchFamily="34" charset="0"/>
                <a:ea typeface="Verdana" panose="020B0604030504040204" pitchFamily="34" charset="0"/>
              </a:rPr>
              <a:t>STAD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Plattelandsfonds  : 219.380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Lokaal energie- en klimaatpact :  43.494 EUR</a:t>
            </a:r>
          </a:p>
          <a:p>
            <a:endParaRPr lang="nl-BE" sz="1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400" b="1" dirty="0">
                <a:latin typeface="Verdana" panose="020B0604030504040204" pitchFamily="34" charset="0"/>
                <a:ea typeface="Verdana" panose="020B0604030504040204" pitchFamily="34" charset="0"/>
              </a:rPr>
              <a:t>OCMW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Verkoop appartementen Brussel : 6.370.000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VIPA Ter Linden : 278.538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Erfgoedpremie Huize Claus(SD) : 58.066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EC66540-BDCE-4A7A-9162-40EE0F4A97DC}"/>
              </a:ext>
            </a:extLst>
          </p:cNvPr>
          <p:cNvSpPr/>
          <p:nvPr/>
        </p:nvSpPr>
        <p:spPr>
          <a:xfrm>
            <a:off x="490173" y="552072"/>
            <a:ext cx="8442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>
                <a:solidFill>
                  <a:srgbClr val="AACA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Investeringen: interpretatie</a:t>
            </a:r>
            <a:endParaRPr lang="nl-BE" dirty="0">
              <a:solidFill>
                <a:srgbClr val="AACA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787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EB654-E175-4B9C-BC69-3B3FE708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VACC </a:t>
            </a:r>
            <a:r>
              <a:rPr lang="nl-BE" dirty="0" err="1"/>
              <a:t>Furnevent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FF49AA-EC13-4AD5-83EC-9EF1D4062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660" y="1365061"/>
            <a:ext cx="8596668" cy="3880773"/>
          </a:xfrm>
        </p:spPr>
        <p:txBody>
          <a:bodyPr>
            <a:normAutofit/>
          </a:bodyPr>
          <a:lstStyle/>
          <a:p>
            <a:r>
              <a:rPr lang="nl-BE" dirty="0"/>
              <a:t>Sinds februari 2021 tot eind december 2022 was </a:t>
            </a:r>
            <a:r>
              <a:rPr lang="nl-BE" dirty="0" err="1"/>
              <a:t>Furnevent</a:t>
            </a:r>
            <a:r>
              <a:rPr lang="nl-BE" dirty="0"/>
              <a:t> (eigendom AGB) het Vaccinatiecentrum voor de gemeenten Alveringem, Veurne, De Panne, Koksijde en Nieuwpoort</a:t>
            </a:r>
          </a:p>
          <a:p>
            <a:r>
              <a:rPr lang="nl-BE" dirty="0"/>
              <a:t>Infrastructuur en logistiek (gemeenten, stad Veurne </a:t>
            </a:r>
            <a:r>
              <a:rPr lang="nl-BE" dirty="0" err="1"/>
              <a:t>penhoudende</a:t>
            </a:r>
            <a:r>
              <a:rPr lang="nl-BE" dirty="0"/>
              <a:t> gemeente) versus medisch component (ELZ </a:t>
            </a:r>
            <a:r>
              <a:rPr lang="nl-BE" dirty="0" err="1"/>
              <a:t>Westkust&amp;Polder</a:t>
            </a:r>
            <a:r>
              <a:rPr lang="nl-BE" dirty="0"/>
              <a:t>), elke een eigen financiering van Vlaanderen.</a:t>
            </a:r>
          </a:p>
          <a:p>
            <a:r>
              <a:rPr lang="nl-BE" dirty="0"/>
              <a:t>Invloed op jaarrekening 2021 + 2022 (alle verrichtingen opgenomen in boekhouding) :</a:t>
            </a:r>
          </a:p>
          <a:p>
            <a:pPr lvl="1"/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EF68CDC-5766-4D8B-93D2-400A24AA6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83436"/>
              </p:ext>
            </p:extLst>
          </p:nvPr>
        </p:nvGraphicFramePr>
        <p:xfrm>
          <a:off x="1081995" y="4399280"/>
          <a:ext cx="8127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6071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669683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06121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3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Personeel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499.723 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185.501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3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Goederen en diensten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646.974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321.997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0341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r>
                        <a:rPr lang="nl-BE" dirty="0"/>
                        <a:t>Werkingssubsidie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1.105.600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414.180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03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/>
                        <a:t>Saldo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-42.324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134.439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2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16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C9272-2CA8-4105-B36F-6A350F0E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652"/>
          </a:xfrm>
        </p:spPr>
        <p:txBody>
          <a:bodyPr/>
          <a:lstStyle/>
          <a:p>
            <a:r>
              <a:rPr lang="nl-BE" dirty="0"/>
              <a:t>VACC </a:t>
            </a:r>
            <a:r>
              <a:rPr lang="nl-BE" dirty="0" err="1"/>
              <a:t>Furnevent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47A7B-36F7-4CA6-AA2D-7C37BD80B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5737"/>
            <a:ext cx="8596668" cy="3880773"/>
          </a:xfrm>
        </p:spPr>
        <p:txBody>
          <a:bodyPr/>
          <a:lstStyle/>
          <a:p>
            <a:r>
              <a:rPr lang="nl-BE" u="sng" dirty="0"/>
              <a:t>Triagecentrum</a:t>
            </a:r>
            <a:endParaRPr lang="nl-BE" dirty="0"/>
          </a:p>
          <a:p>
            <a:pPr lvl="1"/>
            <a:r>
              <a:rPr lang="nl-BE" dirty="0"/>
              <a:t>Gesloten eind augustus 2022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F05E3A08-F38D-43C6-AEAC-B49F8291F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1137"/>
              </p:ext>
            </p:extLst>
          </p:nvPr>
        </p:nvGraphicFramePr>
        <p:xfrm>
          <a:off x="765364" y="2380044"/>
          <a:ext cx="8127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883094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71688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39001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92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Personeel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169.679 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77.417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29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Goederen en diensten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12.283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8.234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011833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r>
                        <a:rPr lang="nl-BE" dirty="0"/>
                        <a:t>Werkingssubsidie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209.590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63.112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8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/>
                        <a:t>Saldo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27.628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-22.539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67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5390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59719-829C-46D2-86D9-ED79164C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Energiecrisis en inflatie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32E2E5E-0522-4AD7-BA24-6D0811BE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73CBA50F-8ACC-4D7F-A271-4442184E34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395140"/>
              </p:ext>
            </p:extLst>
          </p:nvPr>
        </p:nvGraphicFramePr>
        <p:xfrm>
          <a:off x="1" y="1466850"/>
          <a:ext cx="12192000" cy="4176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67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77CFD4AF-AC1D-4B01-BE68-3F819CEA60C7}"/>
              </a:ext>
            </a:extLst>
          </p:cNvPr>
          <p:cNvSpPr txBox="1">
            <a:spLocks/>
          </p:cNvSpPr>
          <p:nvPr/>
        </p:nvSpPr>
        <p:spPr>
          <a:xfrm>
            <a:off x="1358944" y="256728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BELEIDSEVALUATIE</a:t>
            </a:r>
          </a:p>
        </p:txBody>
      </p:sp>
    </p:spTree>
    <p:extLst>
      <p:ext uri="{BB962C8B-B14F-4D97-AF65-F5344CB8AC3E}">
        <p14:creationId xmlns:p14="http://schemas.microsoft.com/office/powerpoint/2010/main" val="14887918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59A4A-060F-4F5A-9B0E-6FD6A9DF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Financiële schulden T4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B9943DA-6E62-45D9-9636-2271D8FF7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371600"/>
            <a:ext cx="11753850" cy="411480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26B703BC-FDCB-4103-B894-EC336587F9F3}"/>
              </a:ext>
            </a:extLst>
          </p:cNvPr>
          <p:cNvSpPr/>
          <p:nvPr/>
        </p:nvSpPr>
        <p:spPr>
          <a:xfrm>
            <a:off x="3291840" y="5047488"/>
            <a:ext cx="4197096" cy="3108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40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840D9-BC68-46CB-BBBF-22409491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726"/>
          </a:xfrm>
        </p:spPr>
        <p:txBody>
          <a:bodyPr>
            <a:normAutofit/>
          </a:bodyPr>
          <a:lstStyle/>
          <a:p>
            <a:r>
              <a:rPr lang="nl-BE" sz="3200" dirty="0">
                <a:latin typeface="Verdana" panose="020B0604030504040204" pitchFamily="34" charset="0"/>
                <a:ea typeface="Verdana" panose="020B0604030504040204" pitchFamily="34" charset="0"/>
              </a:rPr>
              <a:t>Beleidsevaluatie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D2D64-3C06-4948-83F5-15D0A371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410"/>
            <a:ext cx="10215255" cy="4565489"/>
          </a:xfrm>
        </p:spPr>
        <p:txBody>
          <a:bodyPr/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Prioritaire acties (11 voor stad en OCMW, 3 voor AGB)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Evaluatietekst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Financiële opvolging MJP-JR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Uitvoeringstrend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Opvolging : </a:t>
            </a:r>
            <a:r>
              <a:rPr lang="nl-BE" dirty="0">
                <a:solidFill>
                  <a:srgbClr val="91D6A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https://www.veurne.be/nl/opvolgingsrapportage</a:t>
            </a:r>
            <a:endParaRPr lang="nl-BE" dirty="0">
              <a:solidFill>
                <a:srgbClr val="91D6A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Niet-prioritaire acties (106)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Uitvoeringstrend</a:t>
            </a:r>
          </a:p>
          <a:p>
            <a:pPr lvl="1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Geen financiële koppeling</a:t>
            </a:r>
          </a:p>
          <a:p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2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77CFD4AF-AC1D-4B01-BE68-3F819CEA60C7}"/>
              </a:ext>
            </a:extLst>
          </p:cNvPr>
          <p:cNvSpPr txBox="1">
            <a:spLocks/>
          </p:cNvSpPr>
          <p:nvPr/>
        </p:nvSpPr>
        <p:spPr>
          <a:xfrm>
            <a:off x="1358944" y="256728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FINANCIËLE NOTA</a:t>
            </a:r>
          </a:p>
        </p:txBody>
      </p:sp>
    </p:spTree>
    <p:extLst>
      <p:ext uri="{BB962C8B-B14F-4D97-AF65-F5344CB8AC3E}">
        <p14:creationId xmlns:p14="http://schemas.microsoft.com/office/powerpoint/2010/main" val="273588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0DC9A62-18D9-4AE5-B6C5-4242167F1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43184" cy="454090"/>
          </a:xfrm>
        </p:spPr>
        <p:txBody>
          <a:bodyPr>
            <a:norm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2. STAAT VAN HET FINANCIEEL EVENWICHT </a:t>
            </a:r>
            <a:r>
              <a:rPr lang="nl-BE" sz="1800" u="sng" dirty="0">
                <a:latin typeface="Verdana" panose="020B0604030504040204" pitchFamily="34" charset="0"/>
                <a:ea typeface="Verdana" panose="020B0604030504040204" pitchFamily="34" charset="0"/>
              </a:rPr>
              <a:t>STAD en OCMW </a:t>
            </a: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: kerncijfers</a:t>
            </a:r>
            <a:endParaRPr lang="nl-BE" sz="180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2800604-714C-4E01-AB1D-8A538FC0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97616"/>
            <a:ext cx="8596668" cy="5760383"/>
          </a:xfrm>
        </p:spPr>
        <p:txBody>
          <a:bodyPr/>
          <a:lstStyle/>
          <a:p>
            <a:r>
              <a:rPr lang="nl-BE" sz="1400" dirty="0"/>
              <a:t>Exploitatiesaldo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sz="800" dirty="0"/>
          </a:p>
          <a:p>
            <a:r>
              <a:rPr lang="nl-BE" sz="1400" dirty="0"/>
              <a:t>Investeringssaldo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sz="1400" dirty="0"/>
              <a:t>Financieringssaldo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3598151A-DD5F-4BBC-8F72-617F06992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6778"/>
              </p:ext>
            </p:extLst>
          </p:nvPr>
        </p:nvGraphicFramePr>
        <p:xfrm>
          <a:off x="2734056" y="3135893"/>
          <a:ext cx="2971800" cy="1061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128">
                  <a:extLst>
                    <a:ext uri="{9D8B030D-6E8A-4147-A177-3AD203B41FA5}">
                      <a16:colId xmlns:a16="http://schemas.microsoft.com/office/drawing/2014/main" val="1213271373"/>
                    </a:ext>
                  </a:extLst>
                </a:gridCol>
                <a:gridCol w="988625">
                  <a:extLst>
                    <a:ext uri="{9D8B030D-6E8A-4147-A177-3AD203B41FA5}">
                      <a16:colId xmlns:a16="http://schemas.microsoft.com/office/drawing/2014/main" val="2428116219"/>
                    </a:ext>
                  </a:extLst>
                </a:gridCol>
                <a:gridCol w="959047">
                  <a:extLst>
                    <a:ext uri="{9D8B030D-6E8A-4147-A177-3AD203B41FA5}">
                      <a16:colId xmlns:a16="http://schemas.microsoft.com/office/drawing/2014/main" val="951756982"/>
                    </a:ext>
                  </a:extLst>
                </a:gridCol>
              </a:tblGrid>
              <a:tr h="2625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JR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JR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968425"/>
                  </a:ext>
                </a:extLst>
              </a:tr>
              <a:tr h="262532"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1.131.666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-1.629.833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-5 765 635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968025"/>
                  </a:ext>
                </a:extLst>
              </a:tr>
              <a:tr h="262532">
                <a:tc>
                  <a:txBody>
                    <a:bodyPr/>
                    <a:lstStyle/>
                    <a:p>
                      <a:pPr algn="r"/>
                      <a:r>
                        <a:rPr lang="nl-B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-5.056.833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-1.326.704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-6 195 378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795270"/>
                  </a:ext>
                </a:extLst>
              </a:tr>
              <a:tr h="262532">
                <a:tc>
                  <a:txBody>
                    <a:bodyPr/>
                    <a:lstStyle/>
                    <a:p>
                      <a:pPr algn="r"/>
                      <a:r>
                        <a:rPr lang="nl-B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6.188.499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-303.128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430 742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22585"/>
                  </a:ext>
                </a:extLst>
              </a:tr>
            </a:tbl>
          </a:graphicData>
        </a:graphic>
      </p:graphicFrame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3101D53-38B9-4DEF-930E-058C78D8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76878"/>
              </p:ext>
            </p:extLst>
          </p:nvPr>
        </p:nvGraphicFramePr>
        <p:xfrm>
          <a:off x="2661557" y="5090975"/>
          <a:ext cx="27941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321">
                  <a:extLst>
                    <a:ext uri="{9D8B030D-6E8A-4147-A177-3AD203B41FA5}">
                      <a16:colId xmlns:a16="http://schemas.microsoft.com/office/drawing/2014/main" val="206660401"/>
                    </a:ext>
                  </a:extLst>
                </a:gridCol>
                <a:gridCol w="992321">
                  <a:extLst>
                    <a:ext uri="{9D8B030D-6E8A-4147-A177-3AD203B41FA5}">
                      <a16:colId xmlns:a16="http://schemas.microsoft.com/office/drawing/2014/main" val="1587186601"/>
                    </a:ext>
                  </a:extLst>
                </a:gridCol>
                <a:gridCol w="809511">
                  <a:extLst>
                    <a:ext uri="{9D8B030D-6E8A-4147-A177-3AD203B41FA5}">
                      <a16:colId xmlns:a16="http://schemas.microsoft.com/office/drawing/2014/main" val="1495423158"/>
                    </a:ext>
                  </a:extLst>
                </a:gridCol>
              </a:tblGrid>
              <a:tr h="21106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16811"/>
                  </a:ext>
                </a:extLst>
              </a:tr>
              <a:tr h="211066"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-2.013.610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-2.640.456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-1 471 824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84868"/>
                  </a:ext>
                </a:extLst>
              </a:tr>
              <a:tr h="211066"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-2.013.610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-2.632.382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-1 468 525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71350"/>
                  </a:ext>
                </a:extLst>
              </a:tr>
              <a:tr h="211066"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-8.074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-3 299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851329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CEE811A8-23E1-4622-9E64-33F98D436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70539"/>
              </p:ext>
            </p:extLst>
          </p:nvPr>
        </p:nvGraphicFramePr>
        <p:xfrm>
          <a:off x="2761115" y="1461269"/>
          <a:ext cx="294474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138">
                  <a:extLst>
                    <a:ext uri="{9D8B030D-6E8A-4147-A177-3AD203B41FA5}">
                      <a16:colId xmlns:a16="http://schemas.microsoft.com/office/drawing/2014/main" val="2318786887"/>
                    </a:ext>
                  </a:extLst>
                </a:gridCol>
                <a:gridCol w="986138">
                  <a:extLst>
                    <a:ext uri="{9D8B030D-6E8A-4147-A177-3AD203B41FA5}">
                      <a16:colId xmlns:a16="http://schemas.microsoft.com/office/drawing/2014/main" val="2965986652"/>
                    </a:ext>
                  </a:extLst>
                </a:gridCol>
                <a:gridCol w="972465">
                  <a:extLst>
                    <a:ext uri="{9D8B030D-6E8A-4147-A177-3AD203B41FA5}">
                      <a16:colId xmlns:a16="http://schemas.microsoft.com/office/drawing/2014/main" val="1844101555"/>
                    </a:ext>
                  </a:extLst>
                </a:gridCol>
              </a:tblGrid>
              <a:tr h="1460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326504"/>
                  </a:ext>
                </a:extLst>
              </a:tr>
              <a:tr h="208507"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4.599.576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5.116.381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rgbClr val="00B050"/>
                          </a:solidFill>
                        </a:rPr>
                        <a:t>4 678 707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8827"/>
                  </a:ext>
                </a:extLst>
              </a:tr>
              <a:tr h="208507"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5.299.737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5.868.580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5 188 581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1560"/>
                  </a:ext>
                </a:extLst>
              </a:tr>
              <a:tr h="229583"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-700.160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-752.199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dirty="0"/>
                        <a:t>-509 873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63055"/>
                  </a:ext>
                </a:extLst>
              </a:tr>
            </a:tbl>
          </a:graphicData>
        </a:graphic>
      </p:graphicFrame>
      <p:sp>
        <p:nvSpPr>
          <p:cNvPr id="10" name="Tekstvak 9">
            <a:extLst>
              <a:ext uri="{FF2B5EF4-FFF2-40B4-BE49-F238E27FC236}">
                <a16:creationId xmlns:a16="http://schemas.microsoft.com/office/drawing/2014/main" id="{27721546-0720-4710-9437-901350C8F3F3}"/>
              </a:ext>
            </a:extLst>
          </p:cNvPr>
          <p:cNvSpPr txBox="1"/>
          <p:nvPr/>
        </p:nvSpPr>
        <p:spPr>
          <a:xfrm>
            <a:off x="2323720" y="2704226"/>
            <a:ext cx="7268335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000" dirty="0">
                <a:solidFill>
                  <a:srgbClr val="FF0000"/>
                </a:solidFill>
              </a:rPr>
              <a:t>Streefcijfer van 5 </a:t>
            </a:r>
            <a:r>
              <a:rPr lang="nl-BE" sz="1000" dirty="0" err="1">
                <a:solidFill>
                  <a:srgbClr val="FF0000"/>
                </a:solidFill>
              </a:rPr>
              <a:t>mlj</a:t>
            </a:r>
            <a:r>
              <a:rPr lang="nl-BE" sz="1000" dirty="0">
                <a:solidFill>
                  <a:srgbClr val="FF0000"/>
                </a:solidFill>
              </a:rPr>
              <a:t> als financiering voor investeringen is tijdelijk niet bereikt in 2022 (loon- en energie-inflatie).</a:t>
            </a:r>
          </a:p>
        </p:txBody>
      </p:sp>
      <p:cxnSp>
        <p:nvCxnSpPr>
          <p:cNvPr id="15" name="Verbindingslijn: gebogen 14">
            <a:extLst>
              <a:ext uri="{FF2B5EF4-FFF2-40B4-BE49-F238E27FC236}">
                <a16:creationId xmlns:a16="http://schemas.microsoft.com/office/drawing/2014/main" id="{D22A174F-9A9D-4514-99BD-16040A94FD0D}"/>
              </a:ext>
            </a:extLst>
          </p:cNvPr>
          <p:cNvCxnSpPr/>
          <p:nvPr/>
        </p:nvCxnSpPr>
        <p:spPr>
          <a:xfrm>
            <a:off x="1203650" y="2564524"/>
            <a:ext cx="653143" cy="2400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BF087C98-38C6-47FD-923D-BD2BCF4BC25C}"/>
              </a:ext>
            </a:extLst>
          </p:cNvPr>
          <p:cNvSpPr txBox="1"/>
          <p:nvPr/>
        </p:nvSpPr>
        <p:spPr>
          <a:xfrm>
            <a:off x="2240572" y="4461723"/>
            <a:ext cx="7525219" cy="2462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000" dirty="0">
                <a:solidFill>
                  <a:srgbClr val="FF0000"/>
                </a:solidFill>
              </a:rPr>
              <a:t>Duidelijk meer investeringsuitgaven dan vorige jaren bij gemeente, OCMW : verkoop appartementen Brussel (6,3 </a:t>
            </a:r>
            <a:r>
              <a:rPr lang="nl-BE" sz="1000" dirty="0" err="1">
                <a:solidFill>
                  <a:srgbClr val="FF0000"/>
                </a:solidFill>
              </a:rPr>
              <a:t>mlj</a:t>
            </a:r>
            <a:r>
              <a:rPr lang="nl-BE" sz="1000" dirty="0">
                <a:solidFill>
                  <a:srgbClr val="FF0000"/>
                </a:solidFill>
              </a:rPr>
              <a:t>)  </a:t>
            </a:r>
          </a:p>
        </p:txBody>
      </p:sp>
      <p:cxnSp>
        <p:nvCxnSpPr>
          <p:cNvPr id="19" name="Verbindingslijn: gebogen 18">
            <a:extLst>
              <a:ext uri="{FF2B5EF4-FFF2-40B4-BE49-F238E27FC236}">
                <a16:creationId xmlns:a16="http://schemas.microsoft.com/office/drawing/2014/main" id="{69E0D657-7217-4BC3-AEB4-E88A485DF8D1}"/>
              </a:ext>
            </a:extLst>
          </p:cNvPr>
          <p:cNvCxnSpPr/>
          <p:nvPr/>
        </p:nvCxnSpPr>
        <p:spPr>
          <a:xfrm>
            <a:off x="1082352" y="4412389"/>
            <a:ext cx="895737" cy="229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28F5E9E6-D6B4-45BB-84E8-466FC703B703}"/>
              </a:ext>
            </a:extLst>
          </p:cNvPr>
          <p:cNvSpPr txBox="1"/>
          <p:nvPr/>
        </p:nvSpPr>
        <p:spPr>
          <a:xfrm>
            <a:off x="2240573" y="6191006"/>
            <a:ext cx="4049485" cy="2462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000" dirty="0">
                <a:solidFill>
                  <a:srgbClr val="FF0000"/>
                </a:solidFill>
              </a:rPr>
              <a:t>201.183 EUR toegestane lening AGB, geen nieuw leningen in 2022</a:t>
            </a:r>
          </a:p>
        </p:txBody>
      </p:sp>
      <p:cxnSp>
        <p:nvCxnSpPr>
          <p:cNvPr id="21" name="Verbindingslijn: gebogen 20">
            <a:extLst>
              <a:ext uri="{FF2B5EF4-FFF2-40B4-BE49-F238E27FC236}">
                <a16:creationId xmlns:a16="http://schemas.microsoft.com/office/drawing/2014/main" id="{1795DAEB-2A59-4B75-BBF9-670D016613F3}"/>
              </a:ext>
            </a:extLst>
          </p:cNvPr>
          <p:cNvCxnSpPr/>
          <p:nvPr/>
        </p:nvCxnSpPr>
        <p:spPr>
          <a:xfrm>
            <a:off x="1318071" y="6159371"/>
            <a:ext cx="895737" cy="229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66F14C73-0AA0-4D55-891E-4EF33AED94B1}"/>
              </a:ext>
            </a:extLst>
          </p:cNvPr>
          <p:cNvSpPr txBox="1"/>
          <p:nvPr/>
        </p:nvSpPr>
        <p:spPr>
          <a:xfrm>
            <a:off x="2240573" y="6439956"/>
            <a:ext cx="5317223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l-BE" sz="1000" dirty="0">
                <a:solidFill>
                  <a:srgbClr val="FF0000"/>
                </a:solidFill>
              </a:rPr>
              <a:t>Financiële tussenkomst OCMW : 2021 1.063.401, 2022 0 EUR, door verkoop Brussel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16F928F-15B2-4E2A-A094-B457B494BFA6}"/>
              </a:ext>
            </a:extLst>
          </p:cNvPr>
          <p:cNvSpPr txBox="1"/>
          <p:nvPr/>
        </p:nvSpPr>
        <p:spPr>
          <a:xfrm>
            <a:off x="5835858" y="3666851"/>
            <a:ext cx="3450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dirty="0"/>
              <a:t>2020 : </a:t>
            </a:r>
            <a:r>
              <a:rPr lang="nl-BE" sz="800" dirty="0" err="1"/>
              <a:t>Stapwest</a:t>
            </a:r>
            <a:r>
              <a:rPr lang="nl-BE" sz="800" dirty="0"/>
              <a:t> 3,5 </a:t>
            </a:r>
            <a:r>
              <a:rPr lang="nl-BE" sz="800" dirty="0" err="1"/>
              <a:t>mlj</a:t>
            </a:r>
            <a:r>
              <a:rPr lang="nl-BE" sz="800" dirty="0"/>
              <a:t>, Fluvius OV 1 </a:t>
            </a:r>
            <a:r>
              <a:rPr lang="nl-BE" sz="800" dirty="0" err="1"/>
              <a:t>mlj</a:t>
            </a:r>
            <a:endParaRPr lang="nl-BE" sz="8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6EE7262-97FC-48FC-A8AD-E069F8CBB413}"/>
              </a:ext>
            </a:extLst>
          </p:cNvPr>
          <p:cNvSpPr txBox="1"/>
          <p:nvPr/>
        </p:nvSpPr>
        <p:spPr>
          <a:xfrm>
            <a:off x="5559552" y="5593895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00" dirty="0"/>
              <a:t>Intresten schuld</a:t>
            </a:r>
          </a:p>
        </p:txBody>
      </p:sp>
    </p:spTree>
    <p:extLst>
      <p:ext uri="{BB962C8B-B14F-4D97-AF65-F5344CB8AC3E}">
        <p14:creationId xmlns:p14="http://schemas.microsoft.com/office/powerpoint/2010/main" val="21110530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angepast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1D6AC"/>
      </a:accent1>
      <a:accent2>
        <a:srgbClr val="60C486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9770</TotalTime>
  <Words>5448</Words>
  <Application>Microsoft Office PowerPoint</Application>
  <PresentationFormat>Breedbeeld</PresentationFormat>
  <Paragraphs>2608</Paragraphs>
  <Slides>60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60</vt:i4>
      </vt:variant>
    </vt:vector>
  </HeadingPairs>
  <TitlesOfParts>
    <vt:vector size="68" baseType="lpstr">
      <vt:lpstr>Arial</vt:lpstr>
      <vt:lpstr>Calibri</vt:lpstr>
      <vt:lpstr>Calibri Light</vt:lpstr>
      <vt:lpstr>Trebuchet MS</vt:lpstr>
      <vt:lpstr>Verdana</vt:lpstr>
      <vt:lpstr>Wingdings</vt:lpstr>
      <vt:lpstr>Wingdings 3</vt:lpstr>
      <vt:lpstr>Facet</vt:lpstr>
      <vt:lpstr>PowerPoint-presentatie</vt:lpstr>
      <vt:lpstr>Team Financiën</vt:lpstr>
      <vt:lpstr>Team Financiën</vt:lpstr>
      <vt:lpstr>Inhoud</vt:lpstr>
      <vt:lpstr>Inhoud</vt:lpstr>
      <vt:lpstr>PowerPoint-presentatie</vt:lpstr>
      <vt:lpstr>Beleidsevaluatie</vt:lpstr>
      <vt:lpstr>PowerPoint-presentatie</vt:lpstr>
      <vt:lpstr>2. STAAT VAN HET FINANCIEEL EVENWICHT STAD en OCMW : kerncijfers</vt:lpstr>
      <vt:lpstr>PowerPoint-presentatie</vt:lpstr>
      <vt:lpstr>2. STAAT VAN HET FINANCIEEL EVENWICHT: Beschikbaar budgettair resultaat</vt:lpstr>
      <vt:lpstr>STAAT VAN HET FINANCIEEL EVENWICHT: Autofinancieringsmarge</vt:lpstr>
      <vt:lpstr>Exploitatiesaldi </vt:lpstr>
      <vt:lpstr>Autofinancieringsmarge</vt:lpstr>
      <vt:lpstr>4. BALANS: geconsolideerd</vt:lpstr>
      <vt:lpstr>5. STAAT VAN OPBRENGSTEN EN KOSTEN</vt:lpstr>
      <vt:lpstr>PowerPoint-presentatie</vt:lpstr>
      <vt:lpstr>Financiële tussenkomst stad in tekort van OCMW</vt:lpstr>
      <vt:lpstr>PowerPoint-presentatie</vt:lpstr>
      <vt:lpstr>Financiële tussenkomst stad in tekort van OCMW</vt:lpstr>
      <vt:lpstr>STAAT VAN OPBRENGSTEN EN KOSTEN</vt:lpstr>
      <vt:lpstr>PowerPoint-presentatie</vt:lpstr>
      <vt:lpstr>STAAT VAN OPBRENGSTEN EN KOSTEN</vt:lpstr>
      <vt:lpstr>PowerPoint-presentatie</vt:lpstr>
      <vt:lpstr>PowerPoint-presentatie</vt:lpstr>
      <vt:lpstr>PowerPoint-presentatie</vt:lpstr>
      <vt:lpstr>STAAT VAN OPBRENGSTEN EN KOSTEN</vt:lpstr>
      <vt:lpstr>PowerPoint-presentatie</vt:lpstr>
      <vt:lpstr>PowerPoint-presentatie</vt:lpstr>
      <vt:lpstr>PowerPoint-presentatie</vt:lpstr>
      <vt:lpstr>Geconsolideerde RESULTATEN</vt:lpstr>
      <vt:lpstr>PowerPoint-presentatie</vt:lpstr>
      <vt:lpstr>Personeelskosten stad en OCMW </vt:lpstr>
      <vt:lpstr>Fiscaliteit</vt:lpstr>
      <vt:lpstr>Fiscaliteit</vt:lpstr>
      <vt:lpstr>Werkingssubsidie OCMW</vt:lpstr>
      <vt:lpstr>PowerPoint-presentatie</vt:lpstr>
      <vt:lpstr>Exploitatie: ontvangsten cijfers 2022</vt:lpstr>
      <vt:lpstr>Exploitatie ontvangsten: interpretatie cijfers 2022</vt:lpstr>
      <vt:lpstr>PowerPoint-presentatie</vt:lpstr>
      <vt:lpstr>PowerPoint-presentatie</vt:lpstr>
      <vt:lpstr>PRIVAAT PATRIMONIUM (BI 0050-01 Brussel en 0050-02 ODK)</vt:lpstr>
      <vt:lpstr>BEGELEIDINGSTEHUIZEN ZONNEWENDE (BI 0941-00)</vt:lpstr>
      <vt:lpstr>BEGELEIDINGSTEHUIZEN ZONNEWENDE</vt:lpstr>
      <vt:lpstr>DC DE ZONNEBLOEM (BI 0951-00)</vt:lpstr>
      <vt:lpstr>DC DE ZONNEBLOEM</vt:lpstr>
      <vt:lpstr>DC DE ZONNEBLOEM</vt:lpstr>
      <vt:lpstr>Lime (BI 0952-00)</vt:lpstr>
      <vt:lpstr>WZC TER LINDEN (BI 0953-00)</vt:lpstr>
      <vt:lpstr>WZC TER LINDEN</vt:lpstr>
      <vt:lpstr>WZC TER LINDEN</vt:lpstr>
      <vt:lpstr>Coronacrisis Ter Linden</vt:lpstr>
      <vt:lpstr>Coronacrisis Ter Linden</vt:lpstr>
      <vt:lpstr>PowerPoint-presentatie</vt:lpstr>
      <vt:lpstr>PowerPoint-presentatie</vt:lpstr>
      <vt:lpstr>PowerPoint-presentatie</vt:lpstr>
      <vt:lpstr>VACC Furnevent</vt:lpstr>
      <vt:lpstr>VACC Furnevent</vt:lpstr>
      <vt:lpstr>Energiecrisis en inflatie</vt:lpstr>
      <vt:lpstr>Financiële schulden T4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Elke Louwye</dc:creator>
  <cp:lastModifiedBy>Kris Degraeve</cp:lastModifiedBy>
  <cp:revision>447</cp:revision>
  <cp:lastPrinted>2023-05-10T05:42:10Z</cp:lastPrinted>
  <dcterms:created xsi:type="dcterms:W3CDTF">2021-06-03T09:05:22Z</dcterms:created>
  <dcterms:modified xsi:type="dcterms:W3CDTF">2023-05-10T05:54:36Z</dcterms:modified>
</cp:coreProperties>
</file>