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D6AC"/>
    <a:srgbClr val="616F5D"/>
    <a:srgbClr val="99A695"/>
    <a:srgbClr val="ABB9BA"/>
    <a:srgbClr val="A5AD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p:cNvSpPr>
            <a:spLocks noGrp="1"/>
          </p:cNvSpPr>
          <p:nvPr>
            <p:ph type="dt" sz="half" idx="10"/>
          </p:nvPr>
        </p:nvSpPr>
        <p:spPr/>
        <p:txBody>
          <a:bodyPr/>
          <a:lstStyle/>
          <a:p>
            <a:fld id="{E95CF848-ECAA-4CEE-A485-2314FFB279F5}" type="datetimeFigureOut">
              <a:rPr lang="nl-BE" smtClean="0"/>
              <a:t>9/05/2022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799D815-93F6-447D-97E3-9E92F30C2EA4}" type="slidenum">
              <a:rPr lang="nl-BE" smtClean="0"/>
              <a:t>‹nr.›</a:t>
            </a:fld>
            <a:endParaRPr lang="nl-BE"/>
          </a:p>
        </p:txBody>
      </p:sp>
    </p:spTree>
    <p:extLst>
      <p:ext uri="{BB962C8B-B14F-4D97-AF65-F5344CB8AC3E}">
        <p14:creationId xmlns:p14="http://schemas.microsoft.com/office/powerpoint/2010/main" val="1219659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E95CF848-ECAA-4CEE-A485-2314FFB279F5}" type="datetimeFigureOut">
              <a:rPr lang="nl-BE" smtClean="0"/>
              <a:t>9/05/2022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799D815-93F6-447D-97E3-9E92F30C2EA4}" type="slidenum">
              <a:rPr lang="nl-BE" smtClean="0"/>
              <a:t>‹nr.›</a:t>
            </a:fld>
            <a:endParaRPr lang="nl-BE"/>
          </a:p>
        </p:txBody>
      </p:sp>
    </p:spTree>
    <p:extLst>
      <p:ext uri="{BB962C8B-B14F-4D97-AF65-F5344CB8AC3E}">
        <p14:creationId xmlns:p14="http://schemas.microsoft.com/office/powerpoint/2010/main" val="2760981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E95CF848-ECAA-4CEE-A485-2314FFB279F5}" type="datetimeFigureOut">
              <a:rPr lang="nl-BE" smtClean="0"/>
              <a:t>9/05/2022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799D815-93F6-447D-97E3-9E92F30C2EA4}" type="slidenum">
              <a:rPr lang="nl-BE" smtClean="0"/>
              <a:t>‹nr.›</a:t>
            </a:fld>
            <a:endParaRPr lang="nl-BE"/>
          </a:p>
        </p:txBody>
      </p:sp>
    </p:spTree>
    <p:extLst>
      <p:ext uri="{BB962C8B-B14F-4D97-AF65-F5344CB8AC3E}">
        <p14:creationId xmlns:p14="http://schemas.microsoft.com/office/powerpoint/2010/main" val="3043108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E95CF848-ECAA-4CEE-A485-2314FFB279F5}" type="datetimeFigureOut">
              <a:rPr lang="nl-BE" smtClean="0"/>
              <a:t>9/05/2022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799D815-93F6-447D-97E3-9E92F30C2EA4}" type="slidenum">
              <a:rPr lang="nl-BE" smtClean="0"/>
              <a:t>‹nr.›</a:t>
            </a:fld>
            <a:endParaRPr lang="nl-BE"/>
          </a:p>
        </p:txBody>
      </p:sp>
    </p:spTree>
    <p:extLst>
      <p:ext uri="{BB962C8B-B14F-4D97-AF65-F5344CB8AC3E}">
        <p14:creationId xmlns:p14="http://schemas.microsoft.com/office/powerpoint/2010/main" val="925850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E95CF848-ECAA-4CEE-A485-2314FFB279F5}" type="datetimeFigureOut">
              <a:rPr lang="nl-BE" smtClean="0"/>
              <a:t>9/05/2022</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799D815-93F6-447D-97E3-9E92F30C2EA4}" type="slidenum">
              <a:rPr lang="nl-BE" smtClean="0"/>
              <a:t>‹nr.›</a:t>
            </a:fld>
            <a:endParaRPr lang="nl-BE"/>
          </a:p>
        </p:txBody>
      </p:sp>
    </p:spTree>
    <p:extLst>
      <p:ext uri="{BB962C8B-B14F-4D97-AF65-F5344CB8AC3E}">
        <p14:creationId xmlns:p14="http://schemas.microsoft.com/office/powerpoint/2010/main" val="350042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E95CF848-ECAA-4CEE-A485-2314FFB279F5}" type="datetimeFigureOut">
              <a:rPr lang="nl-BE" smtClean="0"/>
              <a:t>9/05/2022</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799D815-93F6-447D-97E3-9E92F30C2EA4}" type="slidenum">
              <a:rPr lang="nl-BE" smtClean="0"/>
              <a:t>‹nr.›</a:t>
            </a:fld>
            <a:endParaRPr lang="nl-BE"/>
          </a:p>
        </p:txBody>
      </p:sp>
    </p:spTree>
    <p:extLst>
      <p:ext uri="{BB962C8B-B14F-4D97-AF65-F5344CB8AC3E}">
        <p14:creationId xmlns:p14="http://schemas.microsoft.com/office/powerpoint/2010/main" val="2822010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E95CF848-ECAA-4CEE-A485-2314FFB279F5}" type="datetimeFigureOut">
              <a:rPr lang="nl-BE" smtClean="0"/>
              <a:t>9/05/2022</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3799D815-93F6-447D-97E3-9E92F30C2EA4}" type="slidenum">
              <a:rPr lang="nl-BE" smtClean="0"/>
              <a:t>‹nr.›</a:t>
            </a:fld>
            <a:endParaRPr lang="nl-BE"/>
          </a:p>
        </p:txBody>
      </p:sp>
    </p:spTree>
    <p:extLst>
      <p:ext uri="{BB962C8B-B14F-4D97-AF65-F5344CB8AC3E}">
        <p14:creationId xmlns:p14="http://schemas.microsoft.com/office/powerpoint/2010/main" val="2643136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a:p>
        </p:txBody>
      </p:sp>
      <p:sp>
        <p:nvSpPr>
          <p:cNvPr id="3" name="Tijdelijke aanduiding voor datum 2"/>
          <p:cNvSpPr>
            <a:spLocks noGrp="1"/>
          </p:cNvSpPr>
          <p:nvPr>
            <p:ph type="dt" sz="half" idx="10"/>
          </p:nvPr>
        </p:nvSpPr>
        <p:spPr/>
        <p:txBody>
          <a:bodyPr/>
          <a:lstStyle/>
          <a:p>
            <a:fld id="{E95CF848-ECAA-4CEE-A485-2314FFB279F5}" type="datetimeFigureOut">
              <a:rPr lang="nl-BE" smtClean="0"/>
              <a:t>9/05/2022</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3799D815-93F6-447D-97E3-9E92F30C2EA4}" type="slidenum">
              <a:rPr lang="nl-BE" smtClean="0"/>
              <a:t>‹nr.›</a:t>
            </a:fld>
            <a:endParaRPr lang="nl-BE"/>
          </a:p>
        </p:txBody>
      </p:sp>
    </p:spTree>
    <p:extLst>
      <p:ext uri="{BB962C8B-B14F-4D97-AF65-F5344CB8AC3E}">
        <p14:creationId xmlns:p14="http://schemas.microsoft.com/office/powerpoint/2010/main" val="4086727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95CF848-ECAA-4CEE-A485-2314FFB279F5}" type="datetimeFigureOut">
              <a:rPr lang="nl-BE" smtClean="0"/>
              <a:t>9/05/2022</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3799D815-93F6-447D-97E3-9E92F30C2EA4}" type="slidenum">
              <a:rPr lang="nl-BE" smtClean="0"/>
              <a:t>‹nr.›</a:t>
            </a:fld>
            <a:endParaRPr lang="nl-BE"/>
          </a:p>
        </p:txBody>
      </p:sp>
    </p:spTree>
    <p:extLst>
      <p:ext uri="{BB962C8B-B14F-4D97-AF65-F5344CB8AC3E}">
        <p14:creationId xmlns:p14="http://schemas.microsoft.com/office/powerpoint/2010/main" val="2668394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E95CF848-ECAA-4CEE-A485-2314FFB279F5}" type="datetimeFigureOut">
              <a:rPr lang="nl-BE" smtClean="0"/>
              <a:t>9/05/2022</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799D815-93F6-447D-97E3-9E92F30C2EA4}" type="slidenum">
              <a:rPr lang="nl-BE" smtClean="0"/>
              <a:t>‹nr.›</a:t>
            </a:fld>
            <a:endParaRPr lang="nl-BE"/>
          </a:p>
        </p:txBody>
      </p:sp>
    </p:spTree>
    <p:extLst>
      <p:ext uri="{BB962C8B-B14F-4D97-AF65-F5344CB8AC3E}">
        <p14:creationId xmlns:p14="http://schemas.microsoft.com/office/powerpoint/2010/main" val="3177093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E95CF848-ECAA-4CEE-A485-2314FFB279F5}" type="datetimeFigureOut">
              <a:rPr lang="nl-BE" smtClean="0"/>
              <a:t>9/05/2022</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799D815-93F6-447D-97E3-9E92F30C2EA4}" type="slidenum">
              <a:rPr lang="nl-BE" smtClean="0"/>
              <a:t>‹nr.›</a:t>
            </a:fld>
            <a:endParaRPr lang="nl-BE"/>
          </a:p>
        </p:txBody>
      </p:sp>
    </p:spTree>
    <p:extLst>
      <p:ext uri="{BB962C8B-B14F-4D97-AF65-F5344CB8AC3E}">
        <p14:creationId xmlns:p14="http://schemas.microsoft.com/office/powerpoint/2010/main" val="299108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5CF848-ECAA-4CEE-A485-2314FFB279F5}" type="datetimeFigureOut">
              <a:rPr lang="nl-BE" smtClean="0"/>
              <a:t>9/05/2022</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99D815-93F6-447D-97E3-9E92F30C2EA4}" type="slidenum">
              <a:rPr lang="nl-BE" smtClean="0"/>
              <a:t>‹nr.›</a:t>
            </a:fld>
            <a:endParaRPr lang="nl-BE"/>
          </a:p>
        </p:txBody>
      </p:sp>
    </p:spTree>
    <p:extLst>
      <p:ext uri="{BB962C8B-B14F-4D97-AF65-F5344CB8AC3E}">
        <p14:creationId xmlns:p14="http://schemas.microsoft.com/office/powerpoint/2010/main" val="2655355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veurne.be/nl/aanvraag-extra-terrasuitbreiding-zomer-2022-grote-markt-appelmarkt"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www.veurne.be/nl/inname-openbaar-domein"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omgevingsloketvlaanderen.be/"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hyperlink" Target="mailto:ruimtelijke.ordening@veurne.be"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mailto:lokale_economie@veurne.b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626663" y="192946"/>
            <a:ext cx="8938673" cy="1769273"/>
          </a:xfrm>
        </p:spPr>
        <p:txBody>
          <a:bodyPr/>
          <a:lstStyle/>
          <a:p>
            <a:r>
              <a:rPr lang="nl-BE" dirty="0">
                <a:solidFill>
                  <a:schemeClr val="bg1"/>
                </a:solidFill>
                <a:latin typeface="HP Simplified" panose="020B0604020204020204" pitchFamily="34" charset="0"/>
              </a:rPr>
              <a:t>Toelichting nieuw terrasreglement</a:t>
            </a:r>
          </a:p>
        </p:txBody>
      </p:sp>
      <p:sp>
        <p:nvSpPr>
          <p:cNvPr id="3" name="Ondertitel 2"/>
          <p:cNvSpPr>
            <a:spLocks noGrp="1"/>
          </p:cNvSpPr>
          <p:nvPr>
            <p:ph type="subTitle" idx="1"/>
          </p:nvPr>
        </p:nvSpPr>
        <p:spPr>
          <a:xfrm>
            <a:off x="1698567" y="6030119"/>
            <a:ext cx="9144000" cy="1655762"/>
          </a:xfrm>
        </p:spPr>
        <p:txBody>
          <a:bodyPr/>
          <a:lstStyle/>
          <a:p>
            <a:r>
              <a:rPr lang="nl-BE" dirty="0">
                <a:solidFill>
                  <a:schemeClr val="bg1"/>
                </a:solidFill>
                <a:latin typeface="Rift Bold" panose="00000800000000000000" pitchFamily="50" charset="0"/>
              </a:rPr>
              <a:t>10/05/2022</a:t>
            </a:r>
          </a:p>
        </p:txBody>
      </p:sp>
    </p:spTree>
    <p:extLst>
      <p:ext uri="{BB962C8B-B14F-4D97-AF65-F5344CB8AC3E}">
        <p14:creationId xmlns:p14="http://schemas.microsoft.com/office/powerpoint/2010/main" val="1664459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770842" y="461589"/>
            <a:ext cx="9232900" cy="868448"/>
          </a:xfrm>
        </p:spPr>
        <p:txBody>
          <a:bodyPr anchor="t">
            <a:normAutofit fontScale="90000"/>
          </a:bodyPr>
          <a:lstStyle/>
          <a:p>
            <a:pPr algn="l"/>
            <a:r>
              <a:rPr lang="nl-BE" dirty="0">
                <a:solidFill>
                  <a:srgbClr val="91D6AC"/>
                </a:solidFill>
                <a:latin typeface="Atkinson Hyperlegible" pitchFamily="2" charset="0"/>
              </a:rPr>
              <a:t>Duurtijd van het terrasseizoen</a:t>
            </a:r>
            <a:br>
              <a:rPr lang="nl-BE" dirty="0">
                <a:solidFill>
                  <a:srgbClr val="91D6AC"/>
                </a:solidFill>
                <a:latin typeface="Atkinson Hyperlegible" pitchFamily="2" charset="0"/>
              </a:rPr>
            </a:br>
            <a:br>
              <a:rPr lang="nl-BE" dirty="0">
                <a:solidFill>
                  <a:srgbClr val="91D6AC"/>
                </a:solidFill>
                <a:latin typeface="Atkinson Hyperlegible" pitchFamily="2" charset="0"/>
              </a:rPr>
            </a:br>
            <a:br>
              <a:rPr lang="nl-NL" dirty="0">
                <a:solidFill>
                  <a:srgbClr val="91D6AC"/>
                </a:solidFill>
                <a:latin typeface="Atkinson Hyperlegible" pitchFamily="2" charset="0"/>
              </a:rPr>
            </a:br>
            <a:br>
              <a:rPr lang="nl-BE" b="1" dirty="0">
                <a:solidFill>
                  <a:srgbClr val="91D6AC"/>
                </a:solidFill>
                <a:latin typeface="Rift Bold" panose="00000800000000000000" pitchFamily="50" charset="0"/>
              </a:rPr>
            </a:br>
            <a:br>
              <a:rPr lang="nl-NL" sz="2700" dirty="0">
                <a:solidFill>
                  <a:srgbClr val="91D6AC"/>
                </a:solidFill>
                <a:latin typeface="Rift Bold" panose="00000800000000000000" pitchFamily="50" charset="0"/>
              </a:rPr>
            </a:br>
            <a:br>
              <a:rPr lang="nl-NL" sz="2700" b="1" dirty="0">
                <a:solidFill>
                  <a:srgbClr val="91D6AC"/>
                </a:solidFill>
                <a:latin typeface="Rift Bold" panose="00000800000000000000" pitchFamily="50" charset="0"/>
              </a:rPr>
            </a:br>
            <a:endParaRPr lang="nl-BE" sz="2700" b="1" dirty="0">
              <a:solidFill>
                <a:srgbClr val="91D6AC"/>
              </a:solidFill>
              <a:latin typeface="Rift Bold" panose="00000800000000000000" pitchFamily="50" charset="0"/>
            </a:endParaRPr>
          </a:p>
        </p:txBody>
      </p:sp>
      <p:sp>
        <p:nvSpPr>
          <p:cNvPr id="6" name="Titel 1"/>
          <p:cNvSpPr txBox="1">
            <a:spLocks/>
          </p:cNvSpPr>
          <p:nvPr/>
        </p:nvSpPr>
        <p:spPr>
          <a:xfrm>
            <a:off x="1770842" y="1434516"/>
            <a:ext cx="10217026" cy="5066951"/>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100" dirty="0">
              <a:solidFill>
                <a:srgbClr val="91D6AC"/>
              </a:solidFill>
              <a:latin typeface="Atkinson Hyperlegible" pitchFamily="2" charset="0"/>
            </a:endParaRPr>
          </a:p>
        </p:txBody>
      </p:sp>
      <p:sp>
        <p:nvSpPr>
          <p:cNvPr id="5" name="Rechthoek 4">
            <a:extLst>
              <a:ext uri="{FF2B5EF4-FFF2-40B4-BE49-F238E27FC236}">
                <a16:creationId xmlns:a16="http://schemas.microsoft.com/office/drawing/2014/main" id="{68302B52-90B3-4C98-887C-7EC957C64E50}"/>
              </a:ext>
            </a:extLst>
          </p:cNvPr>
          <p:cNvSpPr/>
          <p:nvPr/>
        </p:nvSpPr>
        <p:spPr>
          <a:xfrm>
            <a:off x="1617691" y="1565131"/>
            <a:ext cx="10252731" cy="3416320"/>
          </a:xfrm>
          <a:prstGeom prst="rect">
            <a:avLst/>
          </a:prstGeom>
        </p:spPr>
        <p:txBody>
          <a:bodyPr wrap="square">
            <a:spAutoFit/>
          </a:bodyPr>
          <a:lstStyle/>
          <a:p>
            <a:pPr marL="285750" indent="-285750">
              <a:buFontTx/>
              <a:buChar char="-"/>
            </a:pPr>
            <a:r>
              <a:rPr lang="nl-NL" sz="2400" dirty="0">
                <a:solidFill>
                  <a:srgbClr val="91D6AC"/>
                </a:solidFill>
              </a:rPr>
              <a:t>Het terrasseizoen loop van de eerste zaterdag van de krokusvakantie </a:t>
            </a:r>
            <a:r>
              <a:rPr lang="nl-NL" sz="2400" dirty="0" err="1">
                <a:solidFill>
                  <a:srgbClr val="91D6AC"/>
                </a:solidFill>
              </a:rPr>
              <a:t>t.e.m</a:t>
            </a:r>
            <a:r>
              <a:rPr lang="nl-NL" sz="2400" dirty="0">
                <a:solidFill>
                  <a:srgbClr val="91D6AC"/>
                </a:solidFill>
              </a:rPr>
              <a:t> 11 november</a:t>
            </a:r>
            <a:br>
              <a:rPr lang="nl-NL" sz="2400" dirty="0">
                <a:solidFill>
                  <a:srgbClr val="91D6AC"/>
                </a:solidFill>
              </a:rPr>
            </a:br>
            <a:endParaRPr lang="nl-NL" sz="2400" dirty="0">
              <a:solidFill>
                <a:srgbClr val="91D6AC"/>
              </a:solidFill>
            </a:endParaRPr>
          </a:p>
          <a:p>
            <a:pPr marL="285750" indent="-285750">
              <a:buFontTx/>
              <a:buChar char="-"/>
            </a:pPr>
            <a:r>
              <a:rPr lang="nl-NL" sz="2400" dirty="0">
                <a:solidFill>
                  <a:srgbClr val="91D6AC"/>
                </a:solidFill>
              </a:rPr>
              <a:t>Het opstellen van een los terras of seizoensgebonden vast terras gebeurt op vrijdag voorafgaand aan de krokusvakantie</a:t>
            </a:r>
            <a:br>
              <a:rPr lang="nl-NL" sz="2400" dirty="0">
                <a:solidFill>
                  <a:srgbClr val="91D6AC"/>
                </a:solidFill>
              </a:rPr>
            </a:br>
            <a:endParaRPr lang="nl-NL" sz="2400" dirty="0">
              <a:solidFill>
                <a:srgbClr val="91D6AC"/>
              </a:solidFill>
            </a:endParaRPr>
          </a:p>
          <a:p>
            <a:pPr marL="285750" indent="-285750">
              <a:buFontTx/>
              <a:buChar char="-"/>
            </a:pPr>
            <a:r>
              <a:rPr lang="nl-NL" sz="2400" dirty="0">
                <a:solidFill>
                  <a:srgbClr val="91D6AC"/>
                </a:solidFill>
              </a:rPr>
              <a:t>Het verwijderen van het los terras of seizoensgebonden vast terras gebeurt op de eerste werkdag na 11 november. Behalve indien deze valt op een woensdag, dan gebeurt dit de dag nadien.</a:t>
            </a:r>
          </a:p>
        </p:txBody>
      </p:sp>
    </p:spTree>
    <p:extLst>
      <p:ext uri="{BB962C8B-B14F-4D97-AF65-F5344CB8AC3E}">
        <p14:creationId xmlns:p14="http://schemas.microsoft.com/office/powerpoint/2010/main" val="2992176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el 1"/>
          <p:cNvSpPr>
            <a:spLocks noGrp="1"/>
          </p:cNvSpPr>
          <p:nvPr>
            <p:ph type="ctrTitle"/>
          </p:nvPr>
        </p:nvSpPr>
        <p:spPr>
          <a:xfrm>
            <a:off x="1770842" y="461589"/>
            <a:ext cx="9232900" cy="868448"/>
          </a:xfrm>
        </p:spPr>
        <p:txBody>
          <a:bodyPr anchor="t">
            <a:normAutofit fontScale="90000"/>
          </a:bodyPr>
          <a:lstStyle/>
          <a:p>
            <a:pPr algn="l"/>
            <a:r>
              <a:rPr lang="nl-BE" dirty="0">
                <a:solidFill>
                  <a:schemeClr val="bg1"/>
                </a:solidFill>
                <a:latin typeface="Atkinson Hyperlegible" pitchFamily="2" charset="0"/>
              </a:rPr>
              <a:t>Terras in de winter</a:t>
            </a:r>
            <a:br>
              <a:rPr lang="nl-BE" b="1" dirty="0">
                <a:solidFill>
                  <a:schemeClr val="bg1"/>
                </a:solidFill>
                <a:latin typeface="Rift Bold" panose="00000800000000000000" pitchFamily="50" charset="0"/>
              </a:rPr>
            </a:br>
            <a:endParaRPr lang="nl-BE" sz="2000" b="1" dirty="0">
              <a:solidFill>
                <a:schemeClr val="bg1"/>
              </a:solidFill>
              <a:latin typeface="Rift Bold" panose="00000800000000000000" pitchFamily="50" charset="0"/>
            </a:endParaRPr>
          </a:p>
        </p:txBody>
      </p:sp>
      <p:sp>
        <p:nvSpPr>
          <p:cNvPr id="6" name="Titel 1"/>
          <p:cNvSpPr txBox="1">
            <a:spLocks/>
          </p:cNvSpPr>
          <p:nvPr/>
        </p:nvSpPr>
        <p:spPr>
          <a:xfrm>
            <a:off x="1928552" y="2174011"/>
            <a:ext cx="9075189" cy="868448"/>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nl-BE" sz="2000" dirty="0">
              <a:solidFill>
                <a:schemeClr val="bg1"/>
              </a:solidFill>
              <a:latin typeface="Atkinson Hyperlegible" pitchFamily="2" charset="0"/>
            </a:endParaRPr>
          </a:p>
        </p:txBody>
      </p:sp>
      <p:sp>
        <p:nvSpPr>
          <p:cNvPr id="4" name="Rechthoek 3">
            <a:extLst>
              <a:ext uri="{FF2B5EF4-FFF2-40B4-BE49-F238E27FC236}">
                <a16:creationId xmlns:a16="http://schemas.microsoft.com/office/drawing/2014/main" id="{867CCCE9-0677-45D1-BAF6-EEF569A902DC}"/>
              </a:ext>
            </a:extLst>
          </p:cNvPr>
          <p:cNvSpPr/>
          <p:nvPr/>
        </p:nvSpPr>
        <p:spPr>
          <a:xfrm>
            <a:off x="1617691" y="1565131"/>
            <a:ext cx="10252731" cy="4524315"/>
          </a:xfrm>
          <a:prstGeom prst="rect">
            <a:avLst/>
          </a:prstGeom>
        </p:spPr>
        <p:txBody>
          <a:bodyPr wrap="square">
            <a:spAutoFit/>
          </a:bodyPr>
          <a:lstStyle/>
          <a:p>
            <a:pPr marL="342900" indent="-342900">
              <a:buFontTx/>
              <a:buChar char="-"/>
            </a:pPr>
            <a:r>
              <a:rPr lang="nl-NL" sz="2400" dirty="0">
                <a:solidFill>
                  <a:schemeClr val="bg1"/>
                </a:solidFill>
              </a:rPr>
              <a:t>Buiten het terrasseizoen kan een horecazaak met een omgevingsvergunning voor een niet-seizoensgebonden vast terras 1 rij losse tafels en 4 stoelen per tafel in lijn tegen de gevel plaatsen en uitbaten.</a:t>
            </a:r>
          </a:p>
          <a:p>
            <a:endParaRPr lang="nl-NL" sz="2400" dirty="0">
              <a:solidFill>
                <a:schemeClr val="bg1"/>
              </a:solidFill>
            </a:endParaRPr>
          </a:p>
          <a:p>
            <a:pPr marL="342900" indent="-342900">
              <a:buFontTx/>
              <a:buChar char="-"/>
            </a:pPr>
            <a:r>
              <a:rPr lang="nl-NL" sz="2400" dirty="0">
                <a:solidFill>
                  <a:schemeClr val="bg1"/>
                </a:solidFill>
              </a:rPr>
              <a:t>Wanneer een zaak meer dan 2 aaneengesloten dagen is gesloten, dan dient het terrasmeubilair in de horecazaak te worden gestapeld.</a:t>
            </a:r>
            <a:br>
              <a:rPr lang="nl-NL" sz="2400" dirty="0">
                <a:solidFill>
                  <a:schemeClr val="bg1"/>
                </a:solidFill>
              </a:rPr>
            </a:br>
            <a:endParaRPr lang="nl-NL" sz="2400" dirty="0">
              <a:solidFill>
                <a:schemeClr val="bg1"/>
              </a:solidFill>
            </a:endParaRPr>
          </a:p>
          <a:p>
            <a:pPr marL="342900" indent="-342900">
              <a:buFontTx/>
              <a:buChar char="-"/>
            </a:pPr>
            <a:r>
              <a:rPr lang="nl-NL" sz="2400" dirty="0">
                <a:solidFill>
                  <a:schemeClr val="bg1"/>
                </a:solidFill>
              </a:rPr>
              <a:t>Er mogen geen meubilair of parasols gestapeld worden op het openbaar domein.</a:t>
            </a:r>
            <a:br>
              <a:rPr lang="nl-NL" sz="2400" dirty="0">
                <a:solidFill>
                  <a:schemeClr val="bg1"/>
                </a:solidFill>
              </a:rPr>
            </a:br>
            <a:endParaRPr lang="nl-NL" sz="2400" dirty="0">
              <a:solidFill>
                <a:schemeClr val="bg1"/>
              </a:solidFill>
            </a:endParaRPr>
          </a:p>
          <a:p>
            <a:pPr marL="342900" indent="-342900">
              <a:buFontTx/>
              <a:buChar char="-"/>
            </a:pPr>
            <a:endParaRPr lang="nl-NL" sz="2400" dirty="0">
              <a:solidFill>
                <a:schemeClr val="bg1"/>
              </a:solidFill>
            </a:endParaRPr>
          </a:p>
          <a:p>
            <a:pPr marL="342900" indent="-342900">
              <a:buFontTx/>
              <a:buChar char="-"/>
            </a:pPr>
            <a:endParaRPr lang="nl-NL" sz="2400" dirty="0">
              <a:solidFill>
                <a:schemeClr val="bg1"/>
              </a:solidFill>
            </a:endParaRPr>
          </a:p>
        </p:txBody>
      </p:sp>
    </p:spTree>
    <p:extLst>
      <p:ext uri="{BB962C8B-B14F-4D97-AF65-F5344CB8AC3E}">
        <p14:creationId xmlns:p14="http://schemas.microsoft.com/office/powerpoint/2010/main" val="269660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770842" y="461589"/>
            <a:ext cx="9232900" cy="868448"/>
          </a:xfrm>
        </p:spPr>
        <p:txBody>
          <a:bodyPr anchor="t">
            <a:normAutofit fontScale="90000"/>
          </a:bodyPr>
          <a:lstStyle/>
          <a:p>
            <a:pPr algn="l"/>
            <a:r>
              <a:rPr lang="nl-BE" dirty="0">
                <a:solidFill>
                  <a:srgbClr val="91D6AC"/>
                </a:solidFill>
                <a:latin typeface="Atkinson Hyperlegible" pitchFamily="2" charset="0"/>
              </a:rPr>
              <a:t>Terrasuitbreiding</a:t>
            </a:r>
            <a:br>
              <a:rPr lang="nl-BE" dirty="0">
                <a:solidFill>
                  <a:srgbClr val="91D6AC"/>
                </a:solidFill>
                <a:latin typeface="Atkinson Hyperlegible" pitchFamily="2" charset="0"/>
              </a:rPr>
            </a:br>
            <a:br>
              <a:rPr lang="nl-BE" dirty="0">
                <a:solidFill>
                  <a:srgbClr val="91D6AC"/>
                </a:solidFill>
                <a:latin typeface="Atkinson Hyperlegible" pitchFamily="2" charset="0"/>
              </a:rPr>
            </a:br>
            <a:r>
              <a:rPr lang="nl-BE" sz="2700" dirty="0">
                <a:solidFill>
                  <a:srgbClr val="91D6AC"/>
                </a:solidFill>
                <a:latin typeface="Atkinson Hyperlegible" pitchFamily="2" charset="0"/>
              </a:rPr>
              <a:t>- CBS keurde de mogelijkheid tot het aanvragen van een  extra terrasuitbreiding goed voor de jaren 2022 - 2023 -2024 en dit telkens van 1 juli tot en met 15 september</a:t>
            </a:r>
            <a:br>
              <a:rPr lang="nl-BE" sz="2700" dirty="0">
                <a:solidFill>
                  <a:srgbClr val="91D6AC"/>
                </a:solidFill>
                <a:latin typeface="Atkinson Hyperlegible" pitchFamily="2" charset="0"/>
              </a:rPr>
            </a:br>
            <a:br>
              <a:rPr lang="nl-BE" sz="2700" dirty="0">
                <a:solidFill>
                  <a:srgbClr val="91D6AC"/>
                </a:solidFill>
                <a:latin typeface="Atkinson Hyperlegible" pitchFamily="2" charset="0"/>
              </a:rPr>
            </a:br>
            <a:r>
              <a:rPr lang="nl-BE" sz="2700" dirty="0">
                <a:solidFill>
                  <a:srgbClr val="91D6AC"/>
                </a:solidFill>
                <a:latin typeface="Atkinson Hyperlegible" pitchFamily="2" charset="0"/>
              </a:rPr>
              <a:t>- Grote Markt en Appelmarkt naar analogie van voorgaande jaren. </a:t>
            </a:r>
            <a:br>
              <a:rPr lang="nl-BE" sz="2700" dirty="0">
                <a:solidFill>
                  <a:srgbClr val="91D6AC"/>
                </a:solidFill>
                <a:latin typeface="Atkinson Hyperlegible" pitchFamily="2" charset="0"/>
              </a:rPr>
            </a:br>
            <a:r>
              <a:rPr lang="nl-BE" sz="2700" dirty="0">
                <a:solidFill>
                  <a:srgbClr val="91D6AC"/>
                </a:solidFill>
                <a:latin typeface="Atkinson Hyperlegible" pitchFamily="2" charset="0"/>
              </a:rPr>
              <a:t>Een verdubbeling van de vergunde terrasoppervlakte.</a:t>
            </a:r>
            <a:br>
              <a:rPr lang="nl-BE" sz="2700" dirty="0">
                <a:solidFill>
                  <a:srgbClr val="91D6AC"/>
                </a:solidFill>
                <a:latin typeface="Atkinson Hyperlegible" pitchFamily="2" charset="0"/>
              </a:rPr>
            </a:br>
            <a:r>
              <a:rPr lang="nl-BE" sz="2700" dirty="0">
                <a:solidFill>
                  <a:srgbClr val="91D6AC"/>
                </a:solidFill>
                <a:latin typeface="Atkinson Hyperlegible" pitchFamily="2" charset="0"/>
              </a:rPr>
              <a:t>Aan te vragen tot 31/05/2022 via </a:t>
            </a:r>
            <a:r>
              <a:rPr lang="nl-BE" sz="2700" dirty="0">
                <a:solidFill>
                  <a:srgbClr val="91D6AC"/>
                </a:solidFill>
                <a:latin typeface="Atkinson Hyperlegible" pitchFamily="2" charset="0"/>
                <a:hlinkClick r:id="rId3"/>
              </a:rPr>
              <a:t>https://www.veurne.be/nl/aanvraag-extra-terrasuitbreiding-zomer-2022-grote-markt-appelmarkt</a:t>
            </a:r>
            <a:br>
              <a:rPr lang="nl-BE" sz="2700" dirty="0">
                <a:solidFill>
                  <a:srgbClr val="91D6AC"/>
                </a:solidFill>
                <a:latin typeface="Atkinson Hyperlegible" pitchFamily="2" charset="0"/>
              </a:rPr>
            </a:br>
            <a:br>
              <a:rPr lang="nl-BE" sz="2700" dirty="0">
                <a:solidFill>
                  <a:srgbClr val="91D6AC"/>
                </a:solidFill>
                <a:latin typeface="Atkinson Hyperlegible" pitchFamily="2" charset="0"/>
              </a:rPr>
            </a:br>
            <a:r>
              <a:rPr lang="nl-BE" sz="2700" dirty="0">
                <a:solidFill>
                  <a:srgbClr val="91D6AC"/>
                </a:solidFill>
                <a:latin typeface="Atkinson Hyperlegible" pitchFamily="2" charset="0"/>
              </a:rPr>
              <a:t>- Buiten de Grote Markt en de Appelmarkt bestaat de mogelijkheid parkeerplaatsen aan te vragen voor de eigen gevel. Aanvragen verlopen  via </a:t>
            </a:r>
            <a:r>
              <a:rPr lang="nl-BE" sz="2700" dirty="0">
                <a:solidFill>
                  <a:srgbClr val="91D6AC"/>
                </a:solidFill>
                <a:latin typeface="Atkinson Hyperlegible" pitchFamily="2" charset="0"/>
                <a:hlinkClick r:id="rId4"/>
              </a:rPr>
              <a:t>https://www.veurne.be/nl/inname-openbaar-domein</a:t>
            </a:r>
            <a:br>
              <a:rPr lang="nl-BE" sz="2700" dirty="0">
                <a:solidFill>
                  <a:srgbClr val="91D6AC"/>
                </a:solidFill>
                <a:latin typeface="Atkinson Hyperlegible" pitchFamily="2" charset="0"/>
              </a:rPr>
            </a:br>
            <a:br>
              <a:rPr lang="nl-BE" sz="2700" dirty="0">
                <a:solidFill>
                  <a:srgbClr val="91D6AC"/>
                </a:solidFill>
                <a:latin typeface="Atkinson Hyperlegible" pitchFamily="2" charset="0"/>
              </a:rPr>
            </a:br>
            <a:br>
              <a:rPr lang="nl-NL" sz="2700" dirty="0">
                <a:solidFill>
                  <a:srgbClr val="91D6AC"/>
                </a:solidFill>
                <a:latin typeface="Atkinson Hyperlegible" pitchFamily="2" charset="0"/>
              </a:rPr>
            </a:br>
            <a:br>
              <a:rPr lang="nl-BE" b="1" dirty="0">
                <a:solidFill>
                  <a:srgbClr val="91D6AC"/>
                </a:solidFill>
                <a:latin typeface="Rift Bold" panose="00000800000000000000" pitchFamily="50" charset="0"/>
              </a:rPr>
            </a:br>
            <a:br>
              <a:rPr lang="nl-NL" sz="2700" dirty="0">
                <a:solidFill>
                  <a:srgbClr val="91D6AC"/>
                </a:solidFill>
                <a:latin typeface="Rift Bold" panose="00000800000000000000" pitchFamily="50" charset="0"/>
              </a:rPr>
            </a:br>
            <a:br>
              <a:rPr lang="nl-NL" sz="2700" b="1" dirty="0">
                <a:solidFill>
                  <a:srgbClr val="91D6AC"/>
                </a:solidFill>
                <a:latin typeface="Rift Bold" panose="00000800000000000000" pitchFamily="50" charset="0"/>
              </a:rPr>
            </a:br>
            <a:endParaRPr lang="nl-BE" sz="2700" b="1" dirty="0">
              <a:solidFill>
                <a:srgbClr val="91D6AC"/>
              </a:solidFill>
              <a:latin typeface="Rift Bold" panose="00000800000000000000" pitchFamily="50" charset="0"/>
            </a:endParaRPr>
          </a:p>
        </p:txBody>
      </p:sp>
      <p:sp>
        <p:nvSpPr>
          <p:cNvPr id="6" name="Titel 1"/>
          <p:cNvSpPr txBox="1">
            <a:spLocks/>
          </p:cNvSpPr>
          <p:nvPr/>
        </p:nvSpPr>
        <p:spPr>
          <a:xfrm>
            <a:off x="1770842" y="1434516"/>
            <a:ext cx="10217026" cy="5066951"/>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100" dirty="0">
              <a:solidFill>
                <a:srgbClr val="91D6AC"/>
              </a:solidFill>
              <a:latin typeface="Atkinson Hyperlegible" pitchFamily="2" charset="0"/>
            </a:endParaRPr>
          </a:p>
        </p:txBody>
      </p:sp>
    </p:spTree>
    <p:extLst>
      <p:ext uri="{BB962C8B-B14F-4D97-AF65-F5344CB8AC3E}">
        <p14:creationId xmlns:p14="http://schemas.microsoft.com/office/powerpoint/2010/main" val="1429693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el 1"/>
          <p:cNvSpPr>
            <a:spLocks noGrp="1"/>
          </p:cNvSpPr>
          <p:nvPr>
            <p:ph type="ctrTitle"/>
          </p:nvPr>
        </p:nvSpPr>
        <p:spPr>
          <a:xfrm>
            <a:off x="1770842" y="461589"/>
            <a:ext cx="9232900" cy="868448"/>
          </a:xfrm>
        </p:spPr>
        <p:txBody>
          <a:bodyPr anchor="t">
            <a:normAutofit fontScale="90000"/>
          </a:bodyPr>
          <a:lstStyle/>
          <a:p>
            <a:pPr algn="l"/>
            <a:r>
              <a:rPr lang="nl-BE" sz="5300" dirty="0">
                <a:solidFill>
                  <a:schemeClr val="bg1"/>
                </a:solidFill>
                <a:latin typeface="Atkinson Hyperlegible" pitchFamily="2" charset="0"/>
              </a:rPr>
              <a:t>Opstelling Grote Markt - Appelmarkt</a:t>
            </a:r>
            <a:br>
              <a:rPr lang="nl-BE" b="1" dirty="0">
                <a:solidFill>
                  <a:schemeClr val="bg1"/>
                </a:solidFill>
                <a:latin typeface="Rift Bold" panose="00000800000000000000" pitchFamily="50" charset="0"/>
              </a:rPr>
            </a:br>
            <a:endParaRPr lang="nl-BE" sz="2000" b="1" dirty="0">
              <a:solidFill>
                <a:schemeClr val="bg1"/>
              </a:solidFill>
              <a:latin typeface="Rift Bold" panose="00000800000000000000" pitchFamily="50" charset="0"/>
            </a:endParaRPr>
          </a:p>
        </p:txBody>
      </p:sp>
      <p:sp>
        <p:nvSpPr>
          <p:cNvPr id="6" name="Titel 1"/>
          <p:cNvSpPr txBox="1">
            <a:spLocks/>
          </p:cNvSpPr>
          <p:nvPr/>
        </p:nvSpPr>
        <p:spPr>
          <a:xfrm>
            <a:off x="1928552" y="2174011"/>
            <a:ext cx="9075189" cy="868448"/>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nl-BE" sz="2000" dirty="0">
              <a:solidFill>
                <a:schemeClr val="bg1"/>
              </a:solidFill>
              <a:latin typeface="Atkinson Hyperlegible" pitchFamily="2" charset="0"/>
            </a:endParaRPr>
          </a:p>
        </p:txBody>
      </p:sp>
      <p:sp>
        <p:nvSpPr>
          <p:cNvPr id="4" name="Rechthoek 3">
            <a:extLst>
              <a:ext uri="{FF2B5EF4-FFF2-40B4-BE49-F238E27FC236}">
                <a16:creationId xmlns:a16="http://schemas.microsoft.com/office/drawing/2014/main" id="{867CCCE9-0677-45D1-BAF6-EEF569A902DC}"/>
              </a:ext>
            </a:extLst>
          </p:cNvPr>
          <p:cNvSpPr/>
          <p:nvPr/>
        </p:nvSpPr>
        <p:spPr>
          <a:xfrm>
            <a:off x="1533801" y="2245882"/>
            <a:ext cx="10252731" cy="4154984"/>
          </a:xfrm>
          <a:prstGeom prst="rect">
            <a:avLst/>
          </a:prstGeom>
        </p:spPr>
        <p:txBody>
          <a:bodyPr wrap="square">
            <a:spAutoFit/>
          </a:bodyPr>
          <a:lstStyle/>
          <a:p>
            <a:pPr marL="342900" indent="-342900">
              <a:buFontTx/>
              <a:buChar char="-"/>
            </a:pPr>
            <a:r>
              <a:rPr lang="nl-NL" sz="2400" dirty="0">
                <a:solidFill>
                  <a:schemeClr val="bg1"/>
                </a:solidFill>
              </a:rPr>
              <a:t>Er wordt opnieuw geopteerd voor een mobiele opstelling om de woensdagmarkt op de Grote Markt te kunnen houden.</a:t>
            </a:r>
            <a:br>
              <a:rPr lang="nl-NL" sz="2400" dirty="0">
                <a:solidFill>
                  <a:schemeClr val="bg1"/>
                </a:solidFill>
              </a:rPr>
            </a:br>
            <a:endParaRPr lang="nl-NL" sz="2400" dirty="0">
              <a:solidFill>
                <a:schemeClr val="bg1"/>
              </a:solidFill>
            </a:endParaRPr>
          </a:p>
          <a:p>
            <a:pPr marL="342900" indent="-342900">
              <a:buFontTx/>
              <a:buChar char="-"/>
            </a:pPr>
            <a:r>
              <a:rPr lang="nl-NL" sz="2400" dirty="0">
                <a:solidFill>
                  <a:schemeClr val="bg1"/>
                </a:solidFill>
              </a:rPr>
              <a:t>De bloembakken dienen uiterlijk op woensdag om 6u terug gebracht te worden tot aan de boordsteen. Om 14u mag alles teruggeplaatst worden.</a:t>
            </a:r>
            <a:br>
              <a:rPr lang="nl-NL" sz="2400" dirty="0">
                <a:solidFill>
                  <a:schemeClr val="bg1"/>
                </a:solidFill>
              </a:rPr>
            </a:br>
            <a:endParaRPr lang="nl-NL" sz="2400" dirty="0">
              <a:solidFill>
                <a:schemeClr val="bg1"/>
              </a:solidFill>
            </a:endParaRPr>
          </a:p>
          <a:p>
            <a:pPr marL="342900" indent="-342900">
              <a:buFontTx/>
              <a:buChar char="-"/>
            </a:pPr>
            <a:r>
              <a:rPr lang="nl-NL" sz="2400" dirty="0">
                <a:solidFill>
                  <a:schemeClr val="bg1"/>
                </a:solidFill>
              </a:rPr>
              <a:t>Aan de horeca-uitbaters wordt gevraagd om de bloemen water geven.</a:t>
            </a:r>
          </a:p>
          <a:p>
            <a:br>
              <a:rPr lang="nl-NL" sz="2400" dirty="0">
                <a:solidFill>
                  <a:schemeClr val="bg1"/>
                </a:solidFill>
              </a:rPr>
            </a:br>
            <a:endParaRPr lang="nl-NL" sz="2400" dirty="0">
              <a:solidFill>
                <a:schemeClr val="bg1"/>
              </a:solidFill>
            </a:endParaRPr>
          </a:p>
          <a:p>
            <a:pPr marL="342900" indent="-342900">
              <a:buFontTx/>
              <a:buChar char="-"/>
            </a:pPr>
            <a:endParaRPr lang="nl-NL" sz="2400" dirty="0">
              <a:solidFill>
                <a:schemeClr val="bg1"/>
              </a:solidFill>
            </a:endParaRPr>
          </a:p>
          <a:p>
            <a:pPr marL="342900" indent="-342900">
              <a:buFontTx/>
              <a:buChar char="-"/>
            </a:pPr>
            <a:endParaRPr lang="nl-NL" sz="2400" dirty="0">
              <a:solidFill>
                <a:schemeClr val="bg1"/>
              </a:solidFill>
            </a:endParaRPr>
          </a:p>
        </p:txBody>
      </p:sp>
    </p:spTree>
    <p:extLst>
      <p:ext uri="{BB962C8B-B14F-4D97-AF65-F5344CB8AC3E}">
        <p14:creationId xmlns:p14="http://schemas.microsoft.com/office/powerpoint/2010/main" val="3155743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770842" y="461589"/>
            <a:ext cx="9232900" cy="868448"/>
          </a:xfrm>
        </p:spPr>
        <p:txBody>
          <a:bodyPr anchor="t">
            <a:normAutofit fontScale="90000"/>
          </a:bodyPr>
          <a:lstStyle/>
          <a:p>
            <a:pPr algn="l"/>
            <a:r>
              <a:rPr lang="nl-BE" dirty="0">
                <a:solidFill>
                  <a:srgbClr val="91D6AC"/>
                </a:solidFill>
                <a:latin typeface="Atkinson Hyperlegible" pitchFamily="2" charset="0"/>
              </a:rPr>
              <a:t>Aanvraag omgevingsvergunning</a:t>
            </a:r>
            <a:br>
              <a:rPr lang="nl-BE" dirty="0">
                <a:solidFill>
                  <a:srgbClr val="91D6AC"/>
                </a:solidFill>
                <a:latin typeface="Atkinson Hyperlegible" pitchFamily="2" charset="0"/>
              </a:rPr>
            </a:br>
            <a:br>
              <a:rPr lang="nl-BE" dirty="0">
                <a:solidFill>
                  <a:srgbClr val="91D6AC"/>
                </a:solidFill>
                <a:latin typeface="Atkinson Hyperlegible" pitchFamily="2" charset="0"/>
              </a:rPr>
            </a:br>
            <a:r>
              <a:rPr lang="nl-BE" sz="2200" dirty="0">
                <a:solidFill>
                  <a:srgbClr val="91D6AC"/>
                </a:solidFill>
                <a:latin typeface="Atkinson Hyperlegible" pitchFamily="2" charset="0"/>
              </a:rPr>
              <a:t>Stap 1 : </a:t>
            </a:r>
            <a:r>
              <a:rPr lang="nl-NL" sz="2200" dirty="0">
                <a:solidFill>
                  <a:srgbClr val="91D6AC"/>
                </a:solidFill>
                <a:latin typeface="Atkinson Hyperlegible" pitchFamily="2" charset="0"/>
              </a:rPr>
              <a:t>Ga naar </a:t>
            </a:r>
            <a:r>
              <a:rPr lang="nl-NL" sz="2200" dirty="0">
                <a:solidFill>
                  <a:srgbClr val="91D6AC"/>
                </a:solidFill>
                <a:latin typeface="Atkinson Hyperlegible" pitchFamily="2" charset="0"/>
                <a:hlinkClick r:id="rId3"/>
              </a:rPr>
              <a:t>www.omgevingsloketvlaanderen.be</a:t>
            </a:r>
            <a:r>
              <a:rPr lang="nl-NL" sz="2200" dirty="0">
                <a:solidFill>
                  <a:srgbClr val="91D6AC"/>
                </a:solidFill>
                <a:latin typeface="Atkinson Hyperlegible" pitchFamily="2" charset="0"/>
              </a:rPr>
              <a:t> en klik op ‘vergunning aanvragen’.</a:t>
            </a:r>
            <a:br>
              <a:rPr lang="nl-NL" sz="2200" dirty="0">
                <a:solidFill>
                  <a:srgbClr val="91D6AC"/>
                </a:solidFill>
                <a:latin typeface="Atkinson Hyperlegible" pitchFamily="2" charset="0"/>
              </a:rPr>
            </a:br>
            <a:br>
              <a:rPr lang="nl-BE" sz="2200" dirty="0">
                <a:solidFill>
                  <a:srgbClr val="91D6AC"/>
                </a:solidFill>
                <a:latin typeface="Atkinson Hyperlegible" pitchFamily="2" charset="0"/>
              </a:rPr>
            </a:br>
            <a:br>
              <a:rPr lang="nl-BE" sz="2700" dirty="0">
                <a:solidFill>
                  <a:srgbClr val="91D6AC"/>
                </a:solidFill>
                <a:latin typeface="Atkinson Hyperlegible" pitchFamily="2" charset="0"/>
              </a:rPr>
            </a:br>
            <a:br>
              <a:rPr lang="nl-NL" sz="2700" dirty="0">
                <a:solidFill>
                  <a:srgbClr val="91D6AC"/>
                </a:solidFill>
                <a:latin typeface="Atkinson Hyperlegible" pitchFamily="2" charset="0"/>
              </a:rPr>
            </a:br>
            <a:br>
              <a:rPr lang="nl-BE" b="1" dirty="0">
                <a:solidFill>
                  <a:srgbClr val="91D6AC"/>
                </a:solidFill>
                <a:latin typeface="Rift Bold" panose="00000800000000000000" pitchFamily="50" charset="0"/>
              </a:rPr>
            </a:br>
            <a:br>
              <a:rPr lang="nl-NL" sz="2700" dirty="0">
                <a:solidFill>
                  <a:srgbClr val="91D6AC"/>
                </a:solidFill>
                <a:latin typeface="Rift Bold" panose="00000800000000000000" pitchFamily="50" charset="0"/>
              </a:rPr>
            </a:br>
            <a:br>
              <a:rPr lang="nl-NL" sz="2700" b="1" dirty="0">
                <a:solidFill>
                  <a:srgbClr val="91D6AC"/>
                </a:solidFill>
                <a:latin typeface="Rift Bold" panose="00000800000000000000" pitchFamily="50" charset="0"/>
              </a:rPr>
            </a:br>
            <a:endParaRPr lang="nl-BE" sz="2700" b="1" dirty="0">
              <a:solidFill>
                <a:srgbClr val="91D6AC"/>
              </a:solidFill>
              <a:latin typeface="Rift Bold" panose="00000800000000000000" pitchFamily="50" charset="0"/>
            </a:endParaRPr>
          </a:p>
        </p:txBody>
      </p:sp>
      <p:sp>
        <p:nvSpPr>
          <p:cNvPr id="6" name="Titel 1"/>
          <p:cNvSpPr txBox="1">
            <a:spLocks/>
          </p:cNvSpPr>
          <p:nvPr/>
        </p:nvSpPr>
        <p:spPr>
          <a:xfrm>
            <a:off x="1770842" y="1434516"/>
            <a:ext cx="10217026" cy="5066951"/>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100" dirty="0">
              <a:solidFill>
                <a:srgbClr val="91D6AC"/>
              </a:solidFill>
              <a:latin typeface="Atkinson Hyperlegible" pitchFamily="2" charset="0"/>
            </a:endParaRPr>
          </a:p>
        </p:txBody>
      </p:sp>
      <p:pic>
        <p:nvPicPr>
          <p:cNvPr id="4" name="Afbeelding 3">
            <a:extLst>
              <a:ext uri="{FF2B5EF4-FFF2-40B4-BE49-F238E27FC236}">
                <a16:creationId xmlns:a16="http://schemas.microsoft.com/office/drawing/2014/main" id="{95114D53-9EE2-42ED-A8EA-EF39A14101D1}"/>
              </a:ext>
            </a:extLst>
          </p:cNvPr>
          <p:cNvPicPr>
            <a:picLocks noChangeAspect="1"/>
          </p:cNvPicPr>
          <p:nvPr/>
        </p:nvPicPr>
        <p:blipFill>
          <a:blip r:embed="rId4"/>
          <a:stretch>
            <a:fillRect/>
          </a:stretch>
        </p:blipFill>
        <p:spPr>
          <a:xfrm>
            <a:off x="3006767" y="2445037"/>
            <a:ext cx="6761050" cy="3645724"/>
          </a:xfrm>
          <a:prstGeom prst="rect">
            <a:avLst/>
          </a:prstGeom>
        </p:spPr>
      </p:pic>
    </p:spTree>
    <p:extLst>
      <p:ext uri="{BB962C8B-B14F-4D97-AF65-F5344CB8AC3E}">
        <p14:creationId xmlns:p14="http://schemas.microsoft.com/office/powerpoint/2010/main" val="209096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770842" y="461589"/>
            <a:ext cx="9232900" cy="868448"/>
          </a:xfrm>
        </p:spPr>
        <p:txBody>
          <a:bodyPr anchor="t">
            <a:normAutofit fontScale="90000"/>
          </a:bodyPr>
          <a:lstStyle/>
          <a:p>
            <a:pPr algn="l"/>
            <a:r>
              <a:rPr lang="nl-BE" dirty="0">
                <a:solidFill>
                  <a:srgbClr val="91D6AC"/>
                </a:solidFill>
                <a:latin typeface="Atkinson Hyperlegible" pitchFamily="2" charset="0"/>
              </a:rPr>
              <a:t>Aanvraag omgevingsvergunning</a:t>
            </a:r>
            <a:br>
              <a:rPr lang="nl-BE" dirty="0">
                <a:solidFill>
                  <a:srgbClr val="91D6AC"/>
                </a:solidFill>
                <a:latin typeface="Atkinson Hyperlegible" pitchFamily="2" charset="0"/>
              </a:rPr>
            </a:br>
            <a:br>
              <a:rPr lang="nl-BE" dirty="0">
                <a:solidFill>
                  <a:srgbClr val="91D6AC"/>
                </a:solidFill>
                <a:latin typeface="Atkinson Hyperlegible" pitchFamily="2" charset="0"/>
              </a:rPr>
            </a:br>
            <a:r>
              <a:rPr lang="nl-BE" sz="2200" dirty="0">
                <a:solidFill>
                  <a:srgbClr val="91D6AC"/>
                </a:solidFill>
                <a:latin typeface="Atkinson Hyperlegible" pitchFamily="2" charset="0"/>
              </a:rPr>
              <a:t>Stap 2 : 	</a:t>
            </a:r>
            <a:r>
              <a:rPr lang="nl-NL" sz="2200" dirty="0">
                <a:solidFill>
                  <a:srgbClr val="91D6AC"/>
                </a:solidFill>
                <a:latin typeface="Atkinson Hyperlegible" pitchFamily="2" charset="0"/>
              </a:rPr>
              <a:t>Log in met je elektronische identiteitskaart of </a:t>
            </a:r>
            <a:r>
              <a:rPr lang="nl-NL" sz="2200" dirty="0" err="1">
                <a:solidFill>
                  <a:srgbClr val="91D6AC"/>
                </a:solidFill>
                <a:latin typeface="Atkinson Hyperlegible" pitchFamily="2" charset="0"/>
              </a:rPr>
              <a:t>its</a:t>
            </a:r>
            <a:r>
              <a:rPr lang="nl-NL" sz="2200" dirty="0">
                <a:solidFill>
                  <a:srgbClr val="91D6AC"/>
                </a:solidFill>
                <a:latin typeface="Atkinson Hyperlegible" pitchFamily="2" charset="0"/>
              </a:rPr>
              <a:t> me</a:t>
            </a:r>
            <a:br>
              <a:rPr lang="nl-NL" sz="2200" dirty="0">
                <a:solidFill>
                  <a:srgbClr val="91D6AC"/>
                </a:solidFill>
                <a:latin typeface="Atkinson Hyperlegible" pitchFamily="2" charset="0"/>
              </a:rPr>
            </a:br>
            <a:r>
              <a:rPr lang="nl-NL" sz="2200" dirty="0">
                <a:solidFill>
                  <a:srgbClr val="91D6AC"/>
                </a:solidFill>
                <a:latin typeface="Atkinson Hyperlegible" pitchFamily="2" charset="0"/>
              </a:rPr>
              <a:t>	Kies de loginwijze die voor jou van toepassing is (bv. </a:t>
            </a:r>
            <a:r>
              <a:rPr lang="nl-NL" sz="2200" dirty="0" err="1">
                <a:solidFill>
                  <a:srgbClr val="91D6AC"/>
                </a:solidFill>
                <a:latin typeface="Atkinson Hyperlegible" pitchFamily="2" charset="0"/>
              </a:rPr>
              <a:t>eID</a:t>
            </a:r>
            <a:r>
              <a:rPr lang="nl-NL" sz="2200" dirty="0">
                <a:solidFill>
                  <a:srgbClr val="91D6AC"/>
                </a:solidFill>
                <a:latin typeface="Atkinson Hyperlegible" pitchFamily="2" charset="0"/>
              </a:rPr>
              <a:t> en aangesloten 	kaartlezer, </a:t>
            </a:r>
            <a:r>
              <a:rPr lang="nl-NL" sz="2200" dirty="0" err="1">
                <a:solidFill>
                  <a:srgbClr val="91D6AC"/>
                </a:solidFill>
                <a:latin typeface="Atkinson Hyperlegible" pitchFamily="2" charset="0"/>
              </a:rPr>
              <a:t>itsme</a:t>
            </a:r>
            <a:r>
              <a:rPr lang="nl-NL" sz="2200" dirty="0">
                <a:solidFill>
                  <a:srgbClr val="91D6AC"/>
                </a:solidFill>
                <a:latin typeface="Atkinson Hyperlegible" pitchFamily="2" charset="0"/>
              </a:rPr>
              <a:t>,…)</a:t>
            </a:r>
            <a:br>
              <a:rPr lang="nl-NL" sz="2200" dirty="0">
                <a:solidFill>
                  <a:srgbClr val="91D6AC"/>
                </a:solidFill>
                <a:latin typeface="Atkinson Hyperlegible" pitchFamily="2" charset="0"/>
              </a:rPr>
            </a:br>
            <a:br>
              <a:rPr lang="nl-NL" sz="2200" dirty="0">
                <a:solidFill>
                  <a:srgbClr val="91D6AC"/>
                </a:solidFill>
                <a:latin typeface="Atkinson Hyperlegible" pitchFamily="2" charset="0"/>
              </a:rPr>
            </a:br>
            <a:br>
              <a:rPr lang="nl-BE" sz="2200" dirty="0">
                <a:solidFill>
                  <a:srgbClr val="91D6AC"/>
                </a:solidFill>
                <a:latin typeface="Atkinson Hyperlegible" pitchFamily="2" charset="0"/>
              </a:rPr>
            </a:br>
            <a:br>
              <a:rPr lang="nl-BE" sz="2700" dirty="0">
                <a:solidFill>
                  <a:srgbClr val="91D6AC"/>
                </a:solidFill>
                <a:latin typeface="Atkinson Hyperlegible" pitchFamily="2" charset="0"/>
              </a:rPr>
            </a:br>
            <a:br>
              <a:rPr lang="nl-NL" sz="2700" dirty="0">
                <a:solidFill>
                  <a:srgbClr val="91D6AC"/>
                </a:solidFill>
                <a:latin typeface="Atkinson Hyperlegible" pitchFamily="2" charset="0"/>
              </a:rPr>
            </a:br>
            <a:br>
              <a:rPr lang="nl-BE" b="1" dirty="0">
                <a:solidFill>
                  <a:srgbClr val="91D6AC"/>
                </a:solidFill>
                <a:latin typeface="Rift Bold" panose="00000800000000000000" pitchFamily="50" charset="0"/>
              </a:rPr>
            </a:br>
            <a:br>
              <a:rPr lang="nl-NL" sz="2700" dirty="0">
                <a:solidFill>
                  <a:srgbClr val="91D6AC"/>
                </a:solidFill>
                <a:latin typeface="Rift Bold" panose="00000800000000000000" pitchFamily="50" charset="0"/>
              </a:rPr>
            </a:br>
            <a:br>
              <a:rPr lang="nl-NL" sz="2700" b="1" dirty="0">
                <a:solidFill>
                  <a:srgbClr val="91D6AC"/>
                </a:solidFill>
                <a:latin typeface="Rift Bold" panose="00000800000000000000" pitchFamily="50" charset="0"/>
              </a:rPr>
            </a:br>
            <a:endParaRPr lang="nl-BE" sz="2700" b="1" dirty="0">
              <a:solidFill>
                <a:srgbClr val="91D6AC"/>
              </a:solidFill>
              <a:latin typeface="Rift Bold" panose="00000800000000000000" pitchFamily="50" charset="0"/>
            </a:endParaRPr>
          </a:p>
        </p:txBody>
      </p:sp>
      <p:sp>
        <p:nvSpPr>
          <p:cNvPr id="6" name="Titel 1"/>
          <p:cNvSpPr txBox="1">
            <a:spLocks/>
          </p:cNvSpPr>
          <p:nvPr/>
        </p:nvSpPr>
        <p:spPr>
          <a:xfrm>
            <a:off x="1770842" y="1434516"/>
            <a:ext cx="10217026" cy="5066951"/>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100" dirty="0">
              <a:solidFill>
                <a:srgbClr val="91D6AC"/>
              </a:solidFill>
              <a:latin typeface="Atkinson Hyperlegible" pitchFamily="2" charset="0"/>
            </a:endParaRPr>
          </a:p>
        </p:txBody>
      </p:sp>
      <p:pic>
        <p:nvPicPr>
          <p:cNvPr id="5" name="Afbeelding 4">
            <a:extLst>
              <a:ext uri="{FF2B5EF4-FFF2-40B4-BE49-F238E27FC236}">
                <a16:creationId xmlns:a16="http://schemas.microsoft.com/office/drawing/2014/main" id="{558878D4-813E-4F94-96D5-4B92AA05D774}"/>
              </a:ext>
            </a:extLst>
          </p:cNvPr>
          <p:cNvPicPr>
            <a:picLocks noChangeAspect="1"/>
          </p:cNvPicPr>
          <p:nvPr/>
        </p:nvPicPr>
        <p:blipFill>
          <a:blip r:embed="rId3"/>
          <a:stretch>
            <a:fillRect/>
          </a:stretch>
        </p:blipFill>
        <p:spPr>
          <a:xfrm>
            <a:off x="3215390" y="2948545"/>
            <a:ext cx="5761219" cy="2725148"/>
          </a:xfrm>
          <a:prstGeom prst="rect">
            <a:avLst/>
          </a:prstGeom>
        </p:spPr>
      </p:pic>
    </p:spTree>
    <p:extLst>
      <p:ext uri="{BB962C8B-B14F-4D97-AF65-F5344CB8AC3E}">
        <p14:creationId xmlns:p14="http://schemas.microsoft.com/office/powerpoint/2010/main" val="3244499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770842" y="461589"/>
            <a:ext cx="9232900" cy="868448"/>
          </a:xfrm>
        </p:spPr>
        <p:txBody>
          <a:bodyPr anchor="t">
            <a:normAutofit fontScale="90000"/>
          </a:bodyPr>
          <a:lstStyle/>
          <a:p>
            <a:pPr algn="l"/>
            <a:r>
              <a:rPr lang="nl-BE" dirty="0">
                <a:solidFill>
                  <a:srgbClr val="91D6AC"/>
                </a:solidFill>
                <a:latin typeface="Atkinson Hyperlegible" pitchFamily="2" charset="0"/>
              </a:rPr>
              <a:t>Aanvraag omgevingsvergunning</a:t>
            </a:r>
            <a:br>
              <a:rPr lang="nl-BE" dirty="0">
                <a:solidFill>
                  <a:srgbClr val="91D6AC"/>
                </a:solidFill>
                <a:latin typeface="Atkinson Hyperlegible" pitchFamily="2" charset="0"/>
              </a:rPr>
            </a:br>
            <a:br>
              <a:rPr lang="nl-BE" dirty="0">
                <a:solidFill>
                  <a:srgbClr val="91D6AC"/>
                </a:solidFill>
                <a:latin typeface="Atkinson Hyperlegible" pitchFamily="2" charset="0"/>
              </a:rPr>
            </a:br>
            <a:r>
              <a:rPr lang="nl-BE" sz="2200" dirty="0">
                <a:solidFill>
                  <a:srgbClr val="91D6AC"/>
                </a:solidFill>
                <a:latin typeface="Atkinson Hyperlegible" pitchFamily="2" charset="0"/>
              </a:rPr>
              <a:t>Stap 3 : 	</a:t>
            </a:r>
            <a:r>
              <a:rPr lang="nl-NL" sz="2200" dirty="0">
                <a:solidFill>
                  <a:srgbClr val="91D6AC"/>
                </a:solidFill>
                <a:latin typeface="Atkinson Hyperlegible" pitchFamily="2" charset="0"/>
              </a:rPr>
              <a:t>Ga naar ‘Een nieuw project starten’</a:t>
            </a:r>
            <a:br>
              <a:rPr lang="nl-NL" sz="2200" dirty="0">
                <a:solidFill>
                  <a:srgbClr val="91D6AC"/>
                </a:solidFill>
                <a:latin typeface="Atkinson Hyperlegible" pitchFamily="2" charset="0"/>
              </a:rPr>
            </a:br>
            <a:br>
              <a:rPr lang="nl-NL" sz="2200" dirty="0">
                <a:solidFill>
                  <a:srgbClr val="91D6AC"/>
                </a:solidFill>
                <a:latin typeface="Atkinson Hyperlegible" pitchFamily="2" charset="0"/>
              </a:rPr>
            </a:br>
            <a:br>
              <a:rPr lang="nl-BE" sz="2200" dirty="0">
                <a:solidFill>
                  <a:srgbClr val="91D6AC"/>
                </a:solidFill>
                <a:latin typeface="Atkinson Hyperlegible" pitchFamily="2" charset="0"/>
              </a:rPr>
            </a:br>
            <a:br>
              <a:rPr lang="nl-BE" sz="2700" dirty="0">
                <a:solidFill>
                  <a:srgbClr val="91D6AC"/>
                </a:solidFill>
                <a:latin typeface="Atkinson Hyperlegible" pitchFamily="2" charset="0"/>
              </a:rPr>
            </a:br>
            <a:br>
              <a:rPr lang="nl-NL" sz="2700" dirty="0">
                <a:solidFill>
                  <a:srgbClr val="91D6AC"/>
                </a:solidFill>
                <a:latin typeface="Atkinson Hyperlegible" pitchFamily="2" charset="0"/>
              </a:rPr>
            </a:br>
            <a:br>
              <a:rPr lang="nl-BE" b="1" dirty="0">
                <a:solidFill>
                  <a:srgbClr val="91D6AC"/>
                </a:solidFill>
                <a:latin typeface="Rift Bold" panose="00000800000000000000" pitchFamily="50" charset="0"/>
              </a:rPr>
            </a:br>
            <a:br>
              <a:rPr lang="nl-NL" sz="2700" dirty="0">
                <a:solidFill>
                  <a:srgbClr val="91D6AC"/>
                </a:solidFill>
                <a:latin typeface="Rift Bold" panose="00000800000000000000" pitchFamily="50" charset="0"/>
              </a:rPr>
            </a:br>
            <a:br>
              <a:rPr lang="nl-NL" sz="2700" b="1" dirty="0">
                <a:solidFill>
                  <a:srgbClr val="91D6AC"/>
                </a:solidFill>
                <a:latin typeface="Rift Bold" panose="00000800000000000000" pitchFamily="50" charset="0"/>
              </a:rPr>
            </a:br>
            <a:endParaRPr lang="nl-BE" sz="2700" b="1" dirty="0">
              <a:solidFill>
                <a:srgbClr val="91D6AC"/>
              </a:solidFill>
              <a:latin typeface="Rift Bold" panose="00000800000000000000" pitchFamily="50" charset="0"/>
            </a:endParaRPr>
          </a:p>
        </p:txBody>
      </p:sp>
      <p:sp>
        <p:nvSpPr>
          <p:cNvPr id="6" name="Titel 1"/>
          <p:cNvSpPr txBox="1">
            <a:spLocks/>
          </p:cNvSpPr>
          <p:nvPr/>
        </p:nvSpPr>
        <p:spPr>
          <a:xfrm>
            <a:off x="1770842" y="1434516"/>
            <a:ext cx="10217026" cy="5066951"/>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100" dirty="0">
              <a:solidFill>
                <a:srgbClr val="91D6AC"/>
              </a:solidFill>
              <a:latin typeface="Atkinson Hyperlegible" pitchFamily="2" charset="0"/>
            </a:endParaRPr>
          </a:p>
        </p:txBody>
      </p:sp>
      <p:pic>
        <p:nvPicPr>
          <p:cNvPr id="4" name="Afbeelding 3">
            <a:extLst>
              <a:ext uri="{FF2B5EF4-FFF2-40B4-BE49-F238E27FC236}">
                <a16:creationId xmlns:a16="http://schemas.microsoft.com/office/drawing/2014/main" id="{717DA29B-0BE5-42FD-99D8-5AC1EEE37579}"/>
              </a:ext>
            </a:extLst>
          </p:cNvPr>
          <p:cNvPicPr>
            <a:picLocks noChangeAspect="1"/>
          </p:cNvPicPr>
          <p:nvPr/>
        </p:nvPicPr>
        <p:blipFill>
          <a:blip r:embed="rId3"/>
          <a:stretch>
            <a:fillRect/>
          </a:stretch>
        </p:blipFill>
        <p:spPr>
          <a:xfrm>
            <a:off x="2627075" y="2764553"/>
            <a:ext cx="6937849" cy="1511939"/>
          </a:xfrm>
          <a:prstGeom prst="rect">
            <a:avLst/>
          </a:prstGeom>
        </p:spPr>
      </p:pic>
    </p:spTree>
    <p:extLst>
      <p:ext uri="{BB962C8B-B14F-4D97-AF65-F5344CB8AC3E}">
        <p14:creationId xmlns:p14="http://schemas.microsoft.com/office/powerpoint/2010/main" val="3317511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770842" y="461589"/>
            <a:ext cx="9232900" cy="868448"/>
          </a:xfrm>
        </p:spPr>
        <p:txBody>
          <a:bodyPr anchor="t">
            <a:normAutofit fontScale="90000"/>
          </a:bodyPr>
          <a:lstStyle/>
          <a:p>
            <a:pPr algn="l"/>
            <a:r>
              <a:rPr lang="nl-BE" dirty="0">
                <a:solidFill>
                  <a:srgbClr val="91D6AC"/>
                </a:solidFill>
                <a:latin typeface="Atkinson Hyperlegible" pitchFamily="2" charset="0"/>
              </a:rPr>
              <a:t>Aanvraag omgevingsvergunning</a:t>
            </a:r>
            <a:br>
              <a:rPr lang="nl-BE" dirty="0">
                <a:solidFill>
                  <a:srgbClr val="91D6AC"/>
                </a:solidFill>
                <a:latin typeface="Atkinson Hyperlegible" pitchFamily="2" charset="0"/>
              </a:rPr>
            </a:br>
            <a:br>
              <a:rPr lang="nl-BE" dirty="0">
                <a:solidFill>
                  <a:srgbClr val="91D6AC"/>
                </a:solidFill>
                <a:latin typeface="Atkinson Hyperlegible" pitchFamily="2" charset="0"/>
              </a:rPr>
            </a:br>
            <a:r>
              <a:rPr lang="nl-BE" sz="2200" dirty="0">
                <a:solidFill>
                  <a:srgbClr val="91D6AC"/>
                </a:solidFill>
                <a:latin typeface="Atkinson Hyperlegible" pitchFamily="2" charset="0"/>
              </a:rPr>
              <a:t>Stap 4 : 	</a:t>
            </a:r>
            <a:r>
              <a:rPr lang="nl-NL" sz="2200" dirty="0">
                <a:solidFill>
                  <a:srgbClr val="91D6AC"/>
                </a:solidFill>
                <a:latin typeface="Atkinson Hyperlegible" pitchFamily="2" charset="0"/>
              </a:rPr>
              <a:t>Kies het type project en klik op ‘Project aanmaken’. </a:t>
            </a:r>
            <a:br>
              <a:rPr lang="nl-NL" sz="2200" dirty="0">
                <a:solidFill>
                  <a:srgbClr val="91D6AC"/>
                </a:solidFill>
                <a:latin typeface="Atkinson Hyperlegible" pitchFamily="2" charset="0"/>
              </a:rPr>
            </a:br>
            <a:br>
              <a:rPr lang="nl-NL" sz="2200" dirty="0">
                <a:solidFill>
                  <a:srgbClr val="91D6AC"/>
                </a:solidFill>
                <a:latin typeface="Atkinson Hyperlegible" pitchFamily="2" charset="0"/>
              </a:rPr>
            </a:br>
            <a:r>
              <a:rPr lang="nl-NL" sz="2200" dirty="0">
                <a:solidFill>
                  <a:srgbClr val="91D6AC"/>
                </a:solidFill>
                <a:latin typeface="Atkinson Hyperlegible" pitchFamily="2" charset="0"/>
              </a:rPr>
              <a:t>Opgelet! De volgorde van deze lijst wijzigt soms, gelieve dus niet voort te gaan op de afbeelding hieronder, maar zelf het correcte projecttype te selecteren</a:t>
            </a:r>
            <a:br>
              <a:rPr lang="nl-NL" sz="2200" dirty="0">
                <a:solidFill>
                  <a:srgbClr val="91D6AC"/>
                </a:solidFill>
                <a:latin typeface="Atkinson Hyperlegible" pitchFamily="2" charset="0"/>
              </a:rPr>
            </a:br>
            <a:br>
              <a:rPr lang="nl-NL" sz="2200" dirty="0">
                <a:solidFill>
                  <a:srgbClr val="91D6AC"/>
                </a:solidFill>
                <a:latin typeface="Atkinson Hyperlegible" pitchFamily="2" charset="0"/>
              </a:rPr>
            </a:br>
            <a:br>
              <a:rPr lang="nl-BE" sz="2200" dirty="0">
                <a:solidFill>
                  <a:srgbClr val="91D6AC"/>
                </a:solidFill>
                <a:latin typeface="Atkinson Hyperlegible" pitchFamily="2" charset="0"/>
              </a:rPr>
            </a:br>
            <a:br>
              <a:rPr lang="nl-BE" sz="2700" dirty="0">
                <a:solidFill>
                  <a:srgbClr val="91D6AC"/>
                </a:solidFill>
                <a:latin typeface="Atkinson Hyperlegible" pitchFamily="2" charset="0"/>
              </a:rPr>
            </a:br>
            <a:br>
              <a:rPr lang="nl-NL" sz="2700" dirty="0">
                <a:solidFill>
                  <a:srgbClr val="91D6AC"/>
                </a:solidFill>
                <a:latin typeface="Atkinson Hyperlegible" pitchFamily="2" charset="0"/>
              </a:rPr>
            </a:br>
            <a:br>
              <a:rPr lang="nl-BE" b="1" dirty="0">
                <a:solidFill>
                  <a:srgbClr val="91D6AC"/>
                </a:solidFill>
                <a:latin typeface="Rift Bold" panose="00000800000000000000" pitchFamily="50" charset="0"/>
              </a:rPr>
            </a:br>
            <a:br>
              <a:rPr lang="nl-NL" sz="2700" dirty="0">
                <a:solidFill>
                  <a:srgbClr val="91D6AC"/>
                </a:solidFill>
                <a:latin typeface="Rift Bold" panose="00000800000000000000" pitchFamily="50" charset="0"/>
              </a:rPr>
            </a:br>
            <a:br>
              <a:rPr lang="nl-NL" sz="2700" b="1" dirty="0">
                <a:solidFill>
                  <a:srgbClr val="91D6AC"/>
                </a:solidFill>
                <a:latin typeface="Rift Bold" panose="00000800000000000000" pitchFamily="50" charset="0"/>
              </a:rPr>
            </a:br>
            <a:endParaRPr lang="nl-BE" sz="2700" b="1" dirty="0">
              <a:solidFill>
                <a:srgbClr val="91D6AC"/>
              </a:solidFill>
              <a:latin typeface="Rift Bold" panose="00000800000000000000" pitchFamily="50" charset="0"/>
            </a:endParaRPr>
          </a:p>
        </p:txBody>
      </p:sp>
      <p:sp>
        <p:nvSpPr>
          <p:cNvPr id="6" name="Titel 1"/>
          <p:cNvSpPr txBox="1">
            <a:spLocks/>
          </p:cNvSpPr>
          <p:nvPr/>
        </p:nvSpPr>
        <p:spPr>
          <a:xfrm>
            <a:off x="1770842" y="1434516"/>
            <a:ext cx="10217026" cy="5066951"/>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100" dirty="0">
              <a:solidFill>
                <a:srgbClr val="91D6AC"/>
              </a:solidFill>
              <a:latin typeface="Atkinson Hyperlegible" pitchFamily="2" charset="0"/>
            </a:endParaRPr>
          </a:p>
        </p:txBody>
      </p:sp>
      <p:pic>
        <p:nvPicPr>
          <p:cNvPr id="5" name="Afbeelding 4">
            <a:extLst>
              <a:ext uri="{FF2B5EF4-FFF2-40B4-BE49-F238E27FC236}">
                <a16:creationId xmlns:a16="http://schemas.microsoft.com/office/drawing/2014/main" id="{1911F960-B516-40FF-B077-F13AF34BFD90}"/>
              </a:ext>
            </a:extLst>
          </p:cNvPr>
          <p:cNvPicPr>
            <a:picLocks noChangeAspect="1"/>
          </p:cNvPicPr>
          <p:nvPr/>
        </p:nvPicPr>
        <p:blipFill>
          <a:blip r:embed="rId3"/>
          <a:stretch>
            <a:fillRect/>
          </a:stretch>
        </p:blipFill>
        <p:spPr>
          <a:xfrm>
            <a:off x="3706211" y="3429000"/>
            <a:ext cx="4913802" cy="2243522"/>
          </a:xfrm>
          <a:prstGeom prst="rect">
            <a:avLst/>
          </a:prstGeom>
        </p:spPr>
      </p:pic>
    </p:spTree>
    <p:extLst>
      <p:ext uri="{BB962C8B-B14F-4D97-AF65-F5344CB8AC3E}">
        <p14:creationId xmlns:p14="http://schemas.microsoft.com/office/powerpoint/2010/main" val="2981614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770842" y="461589"/>
            <a:ext cx="9232900" cy="868448"/>
          </a:xfrm>
        </p:spPr>
        <p:txBody>
          <a:bodyPr anchor="t">
            <a:normAutofit fontScale="90000"/>
          </a:bodyPr>
          <a:lstStyle/>
          <a:p>
            <a:pPr algn="l"/>
            <a:r>
              <a:rPr lang="nl-BE" dirty="0">
                <a:solidFill>
                  <a:srgbClr val="91D6AC"/>
                </a:solidFill>
                <a:latin typeface="Atkinson Hyperlegible" pitchFamily="2" charset="0"/>
              </a:rPr>
              <a:t>Aanvraag omgevingsvergunning</a:t>
            </a:r>
            <a:br>
              <a:rPr lang="nl-BE" dirty="0">
                <a:solidFill>
                  <a:srgbClr val="91D6AC"/>
                </a:solidFill>
                <a:latin typeface="Atkinson Hyperlegible" pitchFamily="2" charset="0"/>
              </a:rPr>
            </a:br>
            <a:br>
              <a:rPr lang="nl-BE" dirty="0">
                <a:solidFill>
                  <a:srgbClr val="91D6AC"/>
                </a:solidFill>
                <a:latin typeface="Atkinson Hyperlegible" pitchFamily="2" charset="0"/>
              </a:rPr>
            </a:br>
            <a:r>
              <a:rPr lang="nl-BE" sz="2200" dirty="0">
                <a:solidFill>
                  <a:srgbClr val="91D6AC"/>
                </a:solidFill>
                <a:latin typeface="Atkinson Hyperlegible" pitchFamily="2" charset="0"/>
              </a:rPr>
              <a:t>Stap 5 : 	</a:t>
            </a:r>
            <a:r>
              <a:rPr lang="nl-NL" sz="2200" dirty="0">
                <a:solidFill>
                  <a:srgbClr val="91D6AC"/>
                </a:solidFill>
                <a:latin typeface="Atkinson Hyperlegible" pitchFamily="2" charset="0"/>
              </a:rPr>
              <a:t>Geef bij PROJECTTYPE de projectnaam op (bv. plaatsen permanent terras) en klik op PROJECT AANMAKEN.</a:t>
            </a:r>
            <a:br>
              <a:rPr lang="nl-NL" sz="2200" dirty="0">
                <a:solidFill>
                  <a:srgbClr val="91D6AC"/>
                </a:solidFill>
                <a:latin typeface="Atkinson Hyperlegible" pitchFamily="2" charset="0"/>
              </a:rPr>
            </a:br>
            <a:br>
              <a:rPr lang="nl-NL" sz="2200" dirty="0">
                <a:solidFill>
                  <a:srgbClr val="91D6AC"/>
                </a:solidFill>
                <a:latin typeface="Atkinson Hyperlegible" pitchFamily="2" charset="0"/>
              </a:rPr>
            </a:br>
            <a:br>
              <a:rPr lang="nl-NL" sz="2200" dirty="0">
                <a:solidFill>
                  <a:srgbClr val="91D6AC"/>
                </a:solidFill>
                <a:latin typeface="Atkinson Hyperlegible" pitchFamily="2" charset="0"/>
              </a:rPr>
            </a:br>
            <a:br>
              <a:rPr lang="nl-BE" sz="2200" dirty="0">
                <a:solidFill>
                  <a:srgbClr val="91D6AC"/>
                </a:solidFill>
                <a:latin typeface="Atkinson Hyperlegible" pitchFamily="2" charset="0"/>
              </a:rPr>
            </a:br>
            <a:br>
              <a:rPr lang="nl-BE" sz="2700" dirty="0">
                <a:solidFill>
                  <a:srgbClr val="91D6AC"/>
                </a:solidFill>
                <a:latin typeface="Atkinson Hyperlegible" pitchFamily="2" charset="0"/>
              </a:rPr>
            </a:br>
            <a:br>
              <a:rPr lang="nl-NL" sz="2700" dirty="0">
                <a:solidFill>
                  <a:srgbClr val="91D6AC"/>
                </a:solidFill>
                <a:latin typeface="Atkinson Hyperlegible" pitchFamily="2" charset="0"/>
              </a:rPr>
            </a:br>
            <a:br>
              <a:rPr lang="nl-BE" b="1" dirty="0">
                <a:solidFill>
                  <a:srgbClr val="91D6AC"/>
                </a:solidFill>
                <a:latin typeface="Rift Bold" panose="00000800000000000000" pitchFamily="50" charset="0"/>
              </a:rPr>
            </a:br>
            <a:br>
              <a:rPr lang="nl-NL" sz="2700" dirty="0">
                <a:solidFill>
                  <a:srgbClr val="91D6AC"/>
                </a:solidFill>
                <a:latin typeface="Rift Bold" panose="00000800000000000000" pitchFamily="50" charset="0"/>
              </a:rPr>
            </a:br>
            <a:br>
              <a:rPr lang="nl-NL" sz="2700" b="1" dirty="0">
                <a:solidFill>
                  <a:srgbClr val="91D6AC"/>
                </a:solidFill>
                <a:latin typeface="Rift Bold" panose="00000800000000000000" pitchFamily="50" charset="0"/>
              </a:rPr>
            </a:br>
            <a:endParaRPr lang="nl-BE" sz="2700" b="1" dirty="0">
              <a:solidFill>
                <a:srgbClr val="91D6AC"/>
              </a:solidFill>
              <a:latin typeface="Rift Bold" panose="00000800000000000000" pitchFamily="50" charset="0"/>
            </a:endParaRPr>
          </a:p>
        </p:txBody>
      </p:sp>
      <p:sp>
        <p:nvSpPr>
          <p:cNvPr id="6" name="Titel 1"/>
          <p:cNvSpPr txBox="1">
            <a:spLocks/>
          </p:cNvSpPr>
          <p:nvPr/>
        </p:nvSpPr>
        <p:spPr>
          <a:xfrm>
            <a:off x="1770842" y="1434516"/>
            <a:ext cx="10217026" cy="5066951"/>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100" dirty="0">
              <a:solidFill>
                <a:srgbClr val="91D6AC"/>
              </a:solidFill>
              <a:latin typeface="Atkinson Hyperlegible" pitchFamily="2" charset="0"/>
            </a:endParaRPr>
          </a:p>
        </p:txBody>
      </p:sp>
      <p:pic>
        <p:nvPicPr>
          <p:cNvPr id="4" name="Afbeelding 3">
            <a:extLst>
              <a:ext uri="{FF2B5EF4-FFF2-40B4-BE49-F238E27FC236}">
                <a16:creationId xmlns:a16="http://schemas.microsoft.com/office/drawing/2014/main" id="{CCFB0173-F559-46F4-B0B3-12173367A088}"/>
              </a:ext>
            </a:extLst>
          </p:cNvPr>
          <p:cNvPicPr>
            <a:picLocks noChangeAspect="1"/>
          </p:cNvPicPr>
          <p:nvPr/>
        </p:nvPicPr>
        <p:blipFill>
          <a:blip r:embed="rId3"/>
          <a:stretch>
            <a:fillRect/>
          </a:stretch>
        </p:blipFill>
        <p:spPr>
          <a:xfrm>
            <a:off x="3673515" y="2685590"/>
            <a:ext cx="4844969" cy="3920356"/>
          </a:xfrm>
          <a:prstGeom prst="rect">
            <a:avLst/>
          </a:prstGeom>
        </p:spPr>
      </p:pic>
    </p:spTree>
    <p:extLst>
      <p:ext uri="{BB962C8B-B14F-4D97-AF65-F5344CB8AC3E}">
        <p14:creationId xmlns:p14="http://schemas.microsoft.com/office/powerpoint/2010/main" val="2336825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770842" y="461589"/>
            <a:ext cx="9232900" cy="868448"/>
          </a:xfrm>
        </p:spPr>
        <p:txBody>
          <a:bodyPr anchor="t">
            <a:normAutofit fontScale="90000"/>
          </a:bodyPr>
          <a:lstStyle/>
          <a:p>
            <a:pPr algn="l"/>
            <a:r>
              <a:rPr lang="nl-BE" dirty="0">
                <a:solidFill>
                  <a:srgbClr val="91D6AC"/>
                </a:solidFill>
                <a:latin typeface="Atkinson Hyperlegible" pitchFamily="2" charset="0"/>
              </a:rPr>
              <a:t>Aanvraag omgevingsvergunning</a:t>
            </a:r>
            <a:br>
              <a:rPr lang="nl-BE" dirty="0">
                <a:solidFill>
                  <a:srgbClr val="91D6AC"/>
                </a:solidFill>
                <a:latin typeface="Atkinson Hyperlegible" pitchFamily="2" charset="0"/>
              </a:rPr>
            </a:br>
            <a:br>
              <a:rPr lang="nl-BE" dirty="0">
                <a:solidFill>
                  <a:srgbClr val="91D6AC"/>
                </a:solidFill>
                <a:latin typeface="Atkinson Hyperlegible" pitchFamily="2" charset="0"/>
              </a:rPr>
            </a:br>
            <a:r>
              <a:rPr lang="nl-BE" sz="2200" dirty="0">
                <a:solidFill>
                  <a:srgbClr val="91D6AC"/>
                </a:solidFill>
                <a:latin typeface="Atkinson Hyperlegible" pitchFamily="2" charset="0"/>
              </a:rPr>
              <a:t>Stap 6 : 	Klik op ‘Situering’ en klik op ‘situering toevoegen’</a:t>
            </a:r>
            <a:br>
              <a:rPr lang="nl-BE" sz="2200" dirty="0">
                <a:solidFill>
                  <a:srgbClr val="91D6AC"/>
                </a:solidFill>
                <a:latin typeface="Atkinson Hyperlegible" pitchFamily="2" charset="0"/>
              </a:rPr>
            </a:br>
            <a:r>
              <a:rPr lang="nl-BE" sz="2200" dirty="0">
                <a:solidFill>
                  <a:srgbClr val="91D6AC"/>
                </a:solidFill>
                <a:latin typeface="Atkinson Hyperlegible" pitchFamily="2" charset="0"/>
              </a:rPr>
              <a:t>	</a:t>
            </a:r>
            <a:r>
              <a:rPr lang="nl-NL" sz="2200" dirty="0">
                <a:solidFill>
                  <a:srgbClr val="91D6AC"/>
                </a:solidFill>
                <a:latin typeface="Atkinson Hyperlegible" pitchFamily="2" charset="0"/>
              </a:rPr>
              <a:t>Kies voor stedenbouwkundige handelingen en klik op ‘maak situering’</a:t>
            </a:r>
            <a:br>
              <a:rPr lang="nl-NL" sz="2200" dirty="0">
                <a:solidFill>
                  <a:srgbClr val="91D6AC"/>
                </a:solidFill>
                <a:latin typeface="Atkinson Hyperlegible" pitchFamily="2" charset="0"/>
              </a:rPr>
            </a:br>
            <a:br>
              <a:rPr lang="nl-NL" sz="2200" dirty="0">
                <a:solidFill>
                  <a:srgbClr val="91D6AC"/>
                </a:solidFill>
                <a:latin typeface="Atkinson Hyperlegible" pitchFamily="2" charset="0"/>
              </a:rPr>
            </a:br>
            <a:br>
              <a:rPr lang="nl-BE" sz="2200" dirty="0">
                <a:solidFill>
                  <a:srgbClr val="91D6AC"/>
                </a:solidFill>
                <a:latin typeface="Atkinson Hyperlegible" pitchFamily="2" charset="0"/>
              </a:rPr>
            </a:br>
            <a:br>
              <a:rPr lang="nl-BE" sz="2700" dirty="0">
                <a:solidFill>
                  <a:srgbClr val="91D6AC"/>
                </a:solidFill>
                <a:latin typeface="Atkinson Hyperlegible" pitchFamily="2" charset="0"/>
              </a:rPr>
            </a:br>
            <a:br>
              <a:rPr lang="nl-NL" sz="2700" dirty="0">
                <a:solidFill>
                  <a:srgbClr val="91D6AC"/>
                </a:solidFill>
                <a:latin typeface="Atkinson Hyperlegible" pitchFamily="2" charset="0"/>
              </a:rPr>
            </a:br>
            <a:br>
              <a:rPr lang="nl-BE" b="1" dirty="0">
                <a:solidFill>
                  <a:srgbClr val="91D6AC"/>
                </a:solidFill>
                <a:latin typeface="Rift Bold" panose="00000800000000000000" pitchFamily="50" charset="0"/>
              </a:rPr>
            </a:br>
            <a:br>
              <a:rPr lang="nl-NL" sz="2700" dirty="0">
                <a:solidFill>
                  <a:srgbClr val="91D6AC"/>
                </a:solidFill>
                <a:latin typeface="Rift Bold" panose="00000800000000000000" pitchFamily="50" charset="0"/>
              </a:rPr>
            </a:br>
            <a:br>
              <a:rPr lang="nl-NL" sz="2700" b="1" dirty="0">
                <a:solidFill>
                  <a:srgbClr val="91D6AC"/>
                </a:solidFill>
                <a:latin typeface="Rift Bold" panose="00000800000000000000" pitchFamily="50" charset="0"/>
              </a:rPr>
            </a:br>
            <a:endParaRPr lang="nl-BE" sz="2700" b="1" dirty="0">
              <a:solidFill>
                <a:srgbClr val="91D6AC"/>
              </a:solidFill>
              <a:latin typeface="Rift Bold" panose="00000800000000000000" pitchFamily="50" charset="0"/>
            </a:endParaRPr>
          </a:p>
        </p:txBody>
      </p:sp>
      <p:sp>
        <p:nvSpPr>
          <p:cNvPr id="6" name="Titel 1"/>
          <p:cNvSpPr txBox="1">
            <a:spLocks/>
          </p:cNvSpPr>
          <p:nvPr/>
        </p:nvSpPr>
        <p:spPr>
          <a:xfrm>
            <a:off x="1770842" y="1434516"/>
            <a:ext cx="10217026" cy="5066951"/>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100" dirty="0">
              <a:solidFill>
                <a:srgbClr val="91D6AC"/>
              </a:solidFill>
              <a:latin typeface="Atkinson Hyperlegible" pitchFamily="2" charset="0"/>
            </a:endParaRPr>
          </a:p>
        </p:txBody>
      </p:sp>
      <p:pic>
        <p:nvPicPr>
          <p:cNvPr id="5" name="Afbeelding 4">
            <a:extLst>
              <a:ext uri="{FF2B5EF4-FFF2-40B4-BE49-F238E27FC236}">
                <a16:creationId xmlns:a16="http://schemas.microsoft.com/office/drawing/2014/main" id="{4805D08D-8407-40E0-9D80-B1C7FF1CE456}"/>
              </a:ext>
            </a:extLst>
          </p:cNvPr>
          <p:cNvPicPr>
            <a:picLocks noChangeAspect="1"/>
          </p:cNvPicPr>
          <p:nvPr/>
        </p:nvPicPr>
        <p:blipFill>
          <a:blip r:embed="rId3"/>
          <a:stretch>
            <a:fillRect/>
          </a:stretch>
        </p:blipFill>
        <p:spPr>
          <a:xfrm>
            <a:off x="1770842" y="2764553"/>
            <a:ext cx="4556300" cy="3194107"/>
          </a:xfrm>
          <a:prstGeom prst="rect">
            <a:avLst/>
          </a:prstGeom>
        </p:spPr>
      </p:pic>
      <p:pic>
        <p:nvPicPr>
          <p:cNvPr id="7" name="Afbeelding 6">
            <a:extLst>
              <a:ext uri="{FF2B5EF4-FFF2-40B4-BE49-F238E27FC236}">
                <a16:creationId xmlns:a16="http://schemas.microsoft.com/office/drawing/2014/main" id="{C7048768-8C03-48B2-9E35-D9E34D332932}"/>
              </a:ext>
            </a:extLst>
          </p:cNvPr>
          <p:cNvPicPr>
            <a:picLocks noChangeAspect="1"/>
          </p:cNvPicPr>
          <p:nvPr/>
        </p:nvPicPr>
        <p:blipFill>
          <a:blip r:embed="rId4"/>
          <a:stretch>
            <a:fillRect/>
          </a:stretch>
        </p:blipFill>
        <p:spPr>
          <a:xfrm>
            <a:off x="6537430" y="2827090"/>
            <a:ext cx="4558660" cy="3072875"/>
          </a:xfrm>
          <a:prstGeom prst="rect">
            <a:avLst/>
          </a:prstGeom>
        </p:spPr>
      </p:pic>
    </p:spTree>
    <p:extLst>
      <p:ext uri="{BB962C8B-B14F-4D97-AF65-F5344CB8AC3E}">
        <p14:creationId xmlns:p14="http://schemas.microsoft.com/office/powerpoint/2010/main" val="1457549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770842" y="461589"/>
            <a:ext cx="9232900" cy="868448"/>
          </a:xfrm>
        </p:spPr>
        <p:txBody>
          <a:bodyPr anchor="t">
            <a:normAutofit fontScale="90000"/>
          </a:bodyPr>
          <a:lstStyle/>
          <a:p>
            <a:pPr algn="l"/>
            <a:r>
              <a:rPr lang="nl-BE" b="1" dirty="0">
                <a:solidFill>
                  <a:srgbClr val="91D6AC"/>
                </a:solidFill>
                <a:latin typeface="Rift Bold" panose="00000800000000000000" pitchFamily="50" charset="0"/>
              </a:rPr>
              <a:t>Soorten terrassen</a:t>
            </a:r>
            <a:br>
              <a:rPr lang="nl-BE" b="1" dirty="0">
                <a:solidFill>
                  <a:srgbClr val="91D6AC"/>
                </a:solidFill>
                <a:latin typeface="Rift Bold" panose="00000800000000000000" pitchFamily="50" charset="0"/>
              </a:rPr>
            </a:br>
            <a:endParaRPr lang="nl-BE" sz="2000" b="1" dirty="0">
              <a:solidFill>
                <a:srgbClr val="91D6AC"/>
              </a:solidFill>
              <a:latin typeface="Rift Bold" panose="00000800000000000000" pitchFamily="50" charset="0"/>
            </a:endParaRPr>
          </a:p>
        </p:txBody>
      </p:sp>
      <p:sp>
        <p:nvSpPr>
          <p:cNvPr id="6" name="Titel 1"/>
          <p:cNvSpPr txBox="1">
            <a:spLocks/>
          </p:cNvSpPr>
          <p:nvPr/>
        </p:nvSpPr>
        <p:spPr>
          <a:xfrm>
            <a:off x="1644242" y="2174011"/>
            <a:ext cx="10133901" cy="3236888"/>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57250" indent="-857250" algn="l">
              <a:buFontTx/>
              <a:buChar char="-"/>
            </a:pPr>
            <a:r>
              <a:rPr lang="nl-BE" sz="3300" dirty="0">
                <a:solidFill>
                  <a:srgbClr val="91D6AC"/>
                </a:solidFill>
                <a:latin typeface="Atkinson Hyperlegible" pitchFamily="2" charset="0"/>
              </a:rPr>
              <a:t>Los terras</a:t>
            </a:r>
          </a:p>
          <a:p>
            <a:pPr marL="857250" indent="-857250" algn="l">
              <a:buFontTx/>
              <a:buChar char="-"/>
            </a:pPr>
            <a:r>
              <a:rPr lang="nl-BE" sz="3300" dirty="0">
                <a:solidFill>
                  <a:srgbClr val="91D6AC"/>
                </a:solidFill>
                <a:latin typeface="Atkinson Hyperlegible" pitchFamily="2" charset="0"/>
              </a:rPr>
              <a:t>Seizoensgebonden vast terras</a:t>
            </a:r>
          </a:p>
          <a:p>
            <a:pPr marL="857250" indent="-857250" algn="l">
              <a:buFontTx/>
              <a:buChar char="-"/>
            </a:pPr>
            <a:r>
              <a:rPr lang="nl-BE" sz="3300" dirty="0">
                <a:solidFill>
                  <a:srgbClr val="91D6AC"/>
                </a:solidFill>
                <a:latin typeface="Atkinson Hyperlegible" pitchFamily="2" charset="0"/>
              </a:rPr>
              <a:t>Niet-seizoensgebonden vast terras</a:t>
            </a:r>
            <a:br>
              <a:rPr lang="nl-BE" dirty="0">
                <a:solidFill>
                  <a:srgbClr val="91D6AC"/>
                </a:solidFill>
                <a:latin typeface="Atkinson Hyperlegible" pitchFamily="2" charset="0"/>
              </a:rPr>
            </a:br>
            <a:endParaRPr lang="nl-BE" sz="2000" dirty="0">
              <a:solidFill>
                <a:srgbClr val="91D6AC"/>
              </a:solidFill>
              <a:latin typeface="Atkinson Hyperlegible" pitchFamily="2" charset="0"/>
            </a:endParaRPr>
          </a:p>
        </p:txBody>
      </p:sp>
    </p:spTree>
    <p:extLst>
      <p:ext uri="{BB962C8B-B14F-4D97-AF65-F5344CB8AC3E}">
        <p14:creationId xmlns:p14="http://schemas.microsoft.com/office/powerpoint/2010/main" val="3433963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770842" y="461589"/>
            <a:ext cx="9232900" cy="868448"/>
          </a:xfrm>
        </p:spPr>
        <p:txBody>
          <a:bodyPr anchor="t">
            <a:normAutofit fontScale="90000"/>
          </a:bodyPr>
          <a:lstStyle/>
          <a:p>
            <a:pPr algn="l"/>
            <a:r>
              <a:rPr lang="nl-BE" dirty="0">
                <a:solidFill>
                  <a:srgbClr val="91D6AC"/>
                </a:solidFill>
                <a:latin typeface="Atkinson Hyperlegible" pitchFamily="2" charset="0"/>
              </a:rPr>
              <a:t>Aanvraag omgevingsvergunning</a:t>
            </a:r>
            <a:br>
              <a:rPr lang="nl-BE" dirty="0">
                <a:solidFill>
                  <a:srgbClr val="91D6AC"/>
                </a:solidFill>
                <a:latin typeface="Atkinson Hyperlegible" pitchFamily="2" charset="0"/>
              </a:rPr>
            </a:br>
            <a:br>
              <a:rPr lang="nl-BE" dirty="0">
                <a:solidFill>
                  <a:srgbClr val="91D6AC"/>
                </a:solidFill>
                <a:latin typeface="Atkinson Hyperlegible" pitchFamily="2" charset="0"/>
              </a:rPr>
            </a:br>
            <a:r>
              <a:rPr lang="nl-BE" sz="2200" dirty="0">
                <a:solidFill>
                  <a:srgbClr val="91D6AC"/>
                </a:solidFill>
                <a:latin typeface="Atkinson Hyperlegible" pitchFamily="2" charset="0"/>
              </a:rPr>
              <a:t>Stap 7 : 	</a:t>
            </a:r>
            <a:r>
              <a:rPr lang="nl-NL" sz="2200" dirty="0">
                <a:solidFill>
                  <a:srgbClr val="91D6AC"/>
                </a:solidFill>
                <a:latin typeface="Atkinson Hyperlegible" pitchFamily="2" charset="0"/>
              </a:rPr>
              <a:t>Vul het adres in, klik op ‘zoek’ en klik op het overeenkomstig perceel. Gelet de permanente terrassen op openbaar domein worden geplaatst dient te worden gekozen voor ‘vrij intekenen’.</a:t>
            </a:r>
            <a:br>
              <a:rPr lang="nl-NL" sz="2200" dirty="0">
                <a:solidFill>
                  <a:srgbClr val="91D6AC"/>
                </a:solidFill>
                <a:latin typeface="Atkinson Hyperlegible" pitchFamily="2" charset="0"/>
              </a:rPr>
            </a:br>
            <a:br>
              <a:rPr lang="nl-NL" sz="2200" dirty="0">
                <a:solidFill>
                  <a:srgbClr val="91D6AC"/>
                </a:solidFill>
                <a:latin typeface="Atkinson Hyperlegible" pitchFamily="2" charset="0"/>
              </a:rPr>
            </a:br>
            <a:r>
              <a:rPr lang="nl-NL" sz="2200" dirty="0">
                <a:solidFill>
                  <a:srgbClr val="91D6AC"/>
                </a:solidFill>
                <a:latin typeface="Atkinson Hyperlegible" pitchFamily="2" charset="0"/>
              </a:rPr>
              <a:t>De contour van het nieuwe terras kan nu worden ingetekend. Om aan de locatie een adres te koppelen kan onder de knop adressen worden gekozen voor “adres toevoegen”</a:t>
            </a:r>
            <a:br>
              <a:rPr lang="nl-NL" sz="2200" dirty="0">
                <a:solidFill>
                  <a:srgbClr val="91D6AC"/>
                </a:solidFill>
                <a:latin typeface="Atkinson Hyperlegible" pitchFamily="2" charset="0"/>
              </a:rPr>
            </a:br>
            <a:br>
              <a:rPr lang="nl-NL" sz="2200" dirty="0">
                <a:solidFill>
                  <a:srgbClr val="91D6AC"/>
                </a:solidFill>
                <a:latin typeface="Atkinson Hyperlegible" pitchFamily="2" charset="0"/>
              </a:rPr>
            </a:br>
            <a:r>
              <a:rPr lang="nl-NL" sz="2200" dirty="0">
                <a:solidFill>
                  <a:srgbClr val="91D6AC"/>
                </a:solidFill>
                <a:latin typeface="Atkinson Hyperlegible" pitchFamily="2" charset="0"/>
              </a:rPr>
              <a:t>Indien gewenst kan de luchtfoto uitgezet worden door rechts bovenaan op Legende te klikken en ‘</a:t>
            </a:r>
            <a:r>
              <a:rPr lang="nl-NL" sz="2200" dirty="0" err="1">
                <a:solidFill>
                  <a:srgbClr val="91D6AC"/>
                </a:solidFill>
                <a:latin typeface="Atkinson Hyperlegible" pitchFamily="2" charset="0"/>
              </a:rPr>
              <a:t>Ortho’s</a:t>
            </a:r>
            <a:r>
              <a:rPr lang="nl-NL" sz="2200" dirty="0">
                <a:solidFill>
                  <a:srgbClr val="91D6AC"/>
                </a:solidFill>
                <a:latin typeface="Atkinson Hyperlegible" pitchFamily="2" charset="0"/>
              </a:rPr>
              <a:t> Vlaanderen’ uit te vinken.</a:t>
            </a:r>
            <a:br>
              <a:rPr lang="nl-NL" sz="2200" dirty="0">
                <a:solidFill>
                  <a:srgbClr val="91D6AC"/>
                </a:solidFill>
                <a:latin typeface="Atkinson Hyperlegible" pitchFamily="2" charset="0"/>
              </a:rPr>
            </a:br>
            <a:br>
              <a:rPr lang="nl-NL" sz="2700" dirty="0">
                <a:solidFill>
                  <a:srgbClr val="91D6AC"/>
                </a:solidFill>
                <a:latin typeface="Atkinson Hyperlegible" pitchFamily="2" charset="0"/>
              </a:rPr>
            </a:br>
            <a:br>
              <a:rPr lang="nl-BE" b="1" dirty="0">
                <a:solidFill>
                  <a:srgbClr val="91D6AC"/>
                </a:solidFill>
                <a:latin typeface="Rift Bold" panose="00000800000000000000" pitchFamily="50" charset="0"/>
              </a:rPr>
            </a:br>
            <a:br>
              <a:rPr lang="nl-NL" sz="2700" dirty="0">
                <a:solidFill>
                  <a:srgbClr val="91D6AC"/>
                </a:solidFill>
                <a:latin typeface="Rift Bold" panose="00000800000000000000" pitchFamily="50" charset="0"/>
              </a:rPr>
            </a:br>
            <a:br>
              <a:rPr lang="nl-NL" sz="2700" b="1" dirty="0">
                <a:solidFill>
                  <a:srgbClr val="91D6AC"/>
                </a:solidFill>
                <a:latin typeface="Rift Bold" panose="00000800000000000000" pitchFamily="50" charset="0"/>
              </a:rPr>
            </a:br>
            <a:endParaRPr lang="nl-BE" sz="2700" b="1" dirty="0">
              <a:solidFill>
                <a:srgbClr val="91D6AC"/>
              </a:solidFill>
              <a:latin typeface="Rift Bold" panose="00000800000000000000" pitchFamily="50" charset="0"/>
            </a:endParaRPr>
          </a:p>
        </p:txBody>
      </p:sp>
      <p:sp>
        <p:nvSpPr>
          <p:cNvPr id="6" name="Titel 1"/>
          <p:cNvSpPr txBox="1">
            <a:spLocks/>
          </p:cNvSpPr>
          <p:nvPr/>
        </p:nvSpPr>
        <p:spPr>
          <a:xfrm>
            <a:off x="1770842" y="1434516"/>
            <a:ext cx="10217026" cy="5066951"/>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100" dirty="0">
              <a:solidFill>
                <a:srgbClr val="91D6AC"/>
              </a:solidFill>
              <a:latin typeface="Atkinson Hyperlegible" pitchFamily="2" charset="0"/>
            </a:endParaRPr>
          </a:p>
        </p:txBody>
      </p:sp>
    </p:spTree>
    <p:extLst>
      <p:ext uri="{BB962C8B-B14F-4D97-AF65-F5344CB8AC3E}">
        <p14:creationId xmlns:p14="http://schemas.microsoft.com/office/powerpoint/2010/main" val="730853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el 1"/>
          <p:cNvSpPr>
            <a:spLocks noGrp="1"/>
          </p:cNvSpPr>
          <p:nvPr>
            <p:ph type="ctrTitle"/>
          </p:nvPr>
        </p:nvSpPr>
        <p:spPr>
          <a:xfrm>
            <a:off x="1770842" y="461589"/>
            <a:ext cx="9232900" cy="868448"/>
          </a:xfrm>
        </p:spPr>
        <p:txBody>
          <a:bodyPr anchor="t">
            <a:normAutofit fontScale="90000"/>
          </a:bodyPr>
          <a:lstStyle/>
          <a:p>
            <a:pPr algn="l"/>
            <a:r>
              <a:rPr lang="nl-BE" dirty="0">
                <a:solidFill>
                  <a:srgbClr val="91D6AC"/>
                </a:solidFill>
                <a:latin typeface="Atkinson Hyperlegible" pitchFamily="2" charset="0"/>
              </a:rPr>
              <a:t>Aanvraag omgevingsvergunning</a:t>
            </a:r>
            <a:br>
              <a:rPr lang="nl-BE" dirty="0">
                <a:solidFill>
                  <a:srgbClr val="91D6AC"/>
                </a:solidFill>
                <a:latin typeface="Atkinson Hyperlegible" pitchFamily="2" charset="0"/>
              </a:rPr>
            </a:br>
            <a:br>
              <a:rPr lang="nl-BE" dirty="0">
                <a:solidFill>
                  <a:srgbClr val="91D6AC"/>
                </a:solidFill>
                <a:latin typeface="Atkinson Hyperlegible" pitchFamily="2" charset="0"/>
              </a:rPr>
            </a:br>
            <a:br>
              <a:rPr lang="nl-NL" sz="2200" dirty="0">
                <a:solidFill>
                  <a:srgbClr val="91D6AC"/>
                </a:solidFill>
                <a:latin typeface="Atkinson Hyperlegible" pitchFamily="2" charset="0"/>
              </a:rPr>
            </a:br>
            <a:br>
              <a:rPr lang="nl-NL" sz="2700" dirty="0">
                <a:solidFill>
                  <a:srgbClr val="91D6AC"/>
                </a:solidFill>
                <a:latin typeface="Atkinson Hyperlegible" pitchFamily="2" charset="0"/>
              </a:rPr>
            </a:br>
            <a:br>
              <a:rPr lang="nl-BE" b="1" dirty="0">
                <a:solidFill>
                  <a:srgbClr val="91D6AC"/>
                </a:solidFill>
                <a:latin typeface="Rift Bold" panose="00000800000000000000" pitchFamily="50" charset="0"/>
              </a:rPr>
            </a:br>
            <a:br>
              <a:rPr lang="nl-NL" sz="2700" dirty="0">
                <a:solidFill>
                  <a:srgbClr val="91D6AC"/>
                </a:solidFill>
                <a:latin typeface="Rift Bold" panose="00000800000000000000" pitchFamily="50" charset="0"/>
              </a:rPr>
            </a:br>
            <a:br>
              <a:rPr lang="nl-NL" sz="2700" b="1" dirty="0">
                <a:solidFill>
                  <a:srgbClr val="91D6AC"/>
                </a:solidFill>
                <a:latin typeface="Rift Bold" panose="00000800000000000000" pitchFamily="50" charset="0"/>
              </a:rPr>
            </a:br>
            <a:endParaRPr lang="nl-BE" sz="2700" b="1" dirty="0">
              <a:solidFill>
                <a:srgbClr val="91D6AC"/>
              </a:solidFill>
              <a:latin typeface="Rift Bold" panose="00000800000000000000" pitchFamily="50" charset="0"/>
            </a:endParaRPr>
          </a:p>
        </p:txBody>
      </p:sp>
      <p:sp>
        <p:nvSpPr>
          <p:cNvPr id="6" name="Titel 1"/>
          <p:cNvSpPr txBox="1">
            <a:spLocks/>
          </p:cNvSpPr>
          <p:nvPr/>
        </p:nvSpPr>
        <p:spPr>
          <a:xfrm>
            <a:off x="1770842" y="1434516"/>
            <a:ext cx="10217026" cy="5066951"/>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100" dirty="0">
              <a:solidFill>
                <a:srgbClr val="91D6AC"/>
              </a:solidFill>
              <a:latin typeface="Atkinson Hyperlegible" pitchFamily="2" charset="0"/>
            </a:endParaRPr>
          </a:p>
        </p:txBody>
      </p:sp>
      <p:pic>
        <p:nvPicPr>
          <p:cNvPr id="4" name="Afbeelding 3">
            <a:extLst>
              <a:ext uri="{FF2B5EF4-FFF2-40B4-BE49-F238E27FC236}">
                <a16:creationId xmlns:a16="http://schemas.microsoft.com/office/drawing/2014/main" id="{FD063B6E-05BE-4C56-B932-6A6B67A40273}"/>
              </a:ext>
            </a:extLst>
          </p:cNvPr>
          <p:cNvPicPr>
            <a:picLocks noChangeAspect="1"/>
          </p:cNvPicPr>
          <p:nvPr/>
        </p:nvPicPr>
        <p:blipFill>
          <a:blip r:embed="rId3"/>
          <a:stretch>
            <a:fillRect/>
          </a:stretch>
        </p:blipFill>
        <p:spPr>
          <a:xfrm>
            <a:off x="3215390" y="1478185"/>
            <a:ext cx="5761219" cy="2572735"/>
          </a:xfrm>
          <a:prstGeom prst="rect">
            <a:avLst/>
          </a:prstGeom>
        </p:spPr>
      </p:pic>
      <p:pic>
        <p:nvPicPr>
          <p:cNvPr id="5" name="Afbeelding 4">
            <a:extLst>
              <a:ext uri="{FF2B5EF4-FFF2-40B4-BE49-F238E27FC236}">
                <a16:creationId xmlns:a16="http://schemas.microsoft.com/office/drawing/2014/main" id="{1151A395-73BD-4DF0-B74C-BE66AB5F31C6}"/>
              </a:ext>
            </a:extLst>
          </p:cNvPr>
          <p:cNvPicPr>
            <a:picLocks noChangeAspect="1"/>
          </p:cNvPicPr>
          <p:nvPr/>
        </p:nvPicPr>
        <p:blipFill>
          <a:blip r:embed="rId4"/>
          <a:stretch>
            <a:fillRect/>
          </a:stretch>
        </p:blipFill>
        <p:spPr>
          <a:xfrm>
            <a:off x="3215390" y="4307728"/>
            <a:ext cx="5761219" cy="1774090"/>
          </a:xfrm>
          <a:prstGeom prst="rect">
            <a:avLst/>
          </a:prstGeom>
        </p:spPr>
      </p:pic>
      <p:sp>
        <p:nvSpPr>
          <p:cNvPr id="7" name="Rechthoek 6">
            <a:extLst>
              <a:ext uri="{FF2B5EF4-FFF2-40B4-BE49-F238E27FC236}">
                <a16:creationId xmlns:a16="http://schemas.microsoft.com/office/drawing/2014/main" id="{A4EFBBE8-0463-4319-A3B4-1126499B9EF3}"/>
              </a:ext>
            </a:extLst>
          </p:cNvPr>
          <p:cNvSpPr/>
          <p:nvPr/>
        </p:nvSpPr>
        <p:spPr>
          <a:xfrm>
            <a:off x="5079727" y="6175804"/>
            <a:ext cx="2485552" cy="369332"/>
          </a:xfrm>
          <a:prstGeom prst="rect">
            <a:avLst/>
          </a:prstGeom>
        </p:spPr>
        <p:txBody>
          <a:bodyPr wrap="none">
            <a:spAutoFit/>
          </a:bodyPr>
          <a:lstStyle/>
          <a:p>
            <a:r>
              <a:rPr lang="nl-BE" dirty="0">
                <a:solidFill>
                  <a:srgbClr val="91D6AC"/>
                </a:solidFill>
              </a:rPr>
              <a:t>Klik daarna op “opslaan”</a:t>
            </a:r>
          </a:p>
        </p:txBody>
      </p:sp>
    </p:spTree>
    <p:extLst>
      <p:ext uri="{BB962C8B-B14F-4D97-AF65-F5344CB8AC3E}">
        <p14:creationId xmlns:p14="http://schemas.microsoft.com/office/powerpoint/2010/main" val="703373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770842" y="461589"/>
            <a:ext cx="9232900" cy="868448"/>
          </a:xfrm>
        </p:spPr>
        <p:txBody>
          <a:bodyPr anchor="t">
            <a:normAutofit fontScale="90000"/>
          </a:bodyPr>
          <a:lstStyle/>
          <a:p>
            <a:pPr algn="l"/>
            <a:r>
              <a:rPr lang="nl-BE" dirty="0">
                <a:solidFill>
                  <a:srgbClr val="91D6AC"/>
                </a:solidFill>
                <a:latin typeface="Atkinson Hyperlegible" pitchFamily="2" charset="0"/>
              </a:rPr>
              <a:t>Aanvraag omgevingsvergunning</a:t>
            </a:r>
            <a:br>
              <a:rPr lang="nl-BE" dirty="0">
                <a:solidFill>
                  <a:srgbClr val="91D6AC"/>
                </a:solidFill>
                <a:latin typeface="Atkinson Hyperlegible" pitchFamily="2" charset="0"/>
              </a:rPr>
            </a:br>
            <a:br>
              <a:rPr lang="nl-BE" dirty="0">
                <a:solidFill>
                  <a:srgbClr val="91D6AC"/>
                </a:solidFill>
                <a:latin typeface="Atkinson Hyperlegible" pitchFamily="2" charset="0"/>
              </a:rPr>
            </a:br>
            <a:r>
              <a:rPr lang="nl-BE" sz="2200" dirty="0">
                <a:solidFill>
                  <a:srgbClr val="91D6AC"/>
                </a:solidFill>
                <a:latin typeface="Atkinson Hyperlegible" pitchFamily="2" charset="0"/>
              </a:rPr>
              <a:t>Stap 8 : 	</a:t>
            </a:r>
            <a:r>
              <a:rPr lang="nl-NL" sz="2200" dirty="0">
                <a:solidFill>
                  <a:srgbClr val="91D6AC"/>
                </a:solidFill>
                <a:latin typeface="Atkinson Hyperlegible" pitchFamily="2" charset="0"/>
              </a:rPr>
              <a:t>Ga naar de stedenbouwkundige locatie, inhoud aanvraag (onder Situering – klik niet door naar ‘plannen en foto’s’!) en klik op ‘handeling toevoegen’</a:t>
            </a:r>
            <a:br>
              <a:rPr lang="nl-NL" sz="2700" dirty="0">
                <a:solidFill>
                  <a:srgbClr val="91D6AC"/>
                </a:solidFill>
                <a:latin typeface="Atkinson Hyperlegible" pitchFamily="2" charset="0"/>
              </a:rPr>
            </a:br>
            <a:br>
              <a:rPr lang="nl-BE" b="1" dirty="0">
                <a:solidFill>
                  <a:srgbClr val="91D6AC"/>
                </a:solidFill>
                <a:latin typeface="Rift Bold" panose="00000800000000000000" pitchFamily="50" charset="0"/>
              </a:rPr>
            </a:br>
            <a:br>
              <a:rPr lang="nl-NL" sz="2700" dirty="0">
                <a:solidFill>
                  <a:srgbClr val="91D6AC"/>
                </a:solidFill>
                <a:latin typeface="Rift Bold" panose="00000800000000000000" pitchFamily="50" charset="0"/>
              </a:rPr>
            </a:br>
            <a:br>
              <a:rPr lang="nl-NL" sz="2700" b="1" dirty="0">
                <a:solidFill>
                  <a:srgbClr val="91D6AC"/>
                </a:solidFill>
                <a:latin typeface="Rift Bold" panose="00000800000000000000" pitchFamily="50" charset="0"/>
              </a:rPr>
            </a:br>
            <a:endParaRPr lang="nl-BE" sz="2700" b="1" dirty="0">
              <a:solidFill>
                <a:srgbClr val="91D6AC"/>
              </a:solidFill>
              <a:latin typeface="Rift Bold" panose="00000800000000000000" pitchFamily="50" charset="0"/>
            </a:endParaRPr>
          </a:p>
        </p:txBody>
      </p:sp>
      <p:sp>
        <p:nvSpPr>
          <p:cNvPr id="6" name="Titel 1"/>
          <p:cNvSpPr txBox="1">
            <a:spLocks/>
          </p:cNvSpPr>
          <p:nvPr/>
        </p:nvSpPr>
        <p:spPr>
          <a:xfrm>
            <a:off x="1770842" y="1434516"/>
            <a:ext cx="10217026" cy="5066951"/>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100" dirty="0">
              <a:solidFill>
                <a:srgbClr val="91D6AC"/>
              </a:solidFill>
              <a:latin typeface="Atkinson Hyperlegible" pitchFamily="2" charset="0"/>
            </a:endParaRPr>
          </a:p>
        </p:txBody>
      </p:sp>
      <p:pic>
        <p:nvPicPr>
          <p:cNvPr id="4" name="Afbeelding 3">
            <a:extLst>
              <a:ext uri="{FF2B5EF4-FFF2-40B4-BE49-F238E27FC236}">
                <a16:creationId xmlns:a16="http://schemas.microsoft.com/office/drawing/2014/main" id="{A95BAAAB-1D3C-43F2-BBBE-8D2A30A9E077}"/>
              </a:ext>
            </a:extLst>
          </p:cNvPr>
          <p:cNvPicPr>
            <a:picLocks noChangeAspect="1"/>
          </p:cNvPicPr>
          <p:nvPr/>
        </p:nvPicPr>
        <p:blipFill>
          <a:blip r:embed="rId3"/>
          <a:stretch>
            <a:fillRect/>
          </a:stretch>
        </p:blipFill>
        <p:spPr>
          <a:xfrm>
            <a:off x="3290891" y="2832091"/>
            <a:ext cx="5761219" cy="2670279"/>
          </a:xfrm>
          <a:prstGeom prst="rect">
            <a:avLst/>
          </a:prstGeom>
        </p:spPr>
      </p:pic>
    </p:spTree>
    <p:extLst>
      <p:ext uri="{BB962C8B-B14F-4D97-AF65-F5344CB8AC3E}">
        <p14:creationId xmlns:p14="http://schemas.microsoft.com/office/powerpoint/2010/main" val="1127622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770842" y="461589"/>
            <a:ext cx="9232900" cy="868448"/>
          </a:xfrm>
        </p:spPr>
        <p:txBody>
          <a:bodyPr anchor="t">
            <a:normAutofit fontScale="90000"/>
          </a:bodyPr>
          <a:lstStyle/>
          <a:p>
            <a:pPr algn="l"/>
            <a:r>
              <a:rPr lang="nl-BE" dirty="0">
                <a:solidFill>
                  <a:srgbClr val="91D6AC"/>
                </a:solidFill>
                <a:latin typeface="Atkinson Hyperlegible" pitchFamily="2" charset="0"/>
              </a:rPr>
              <a:t>Aanvraag omgevingsvergunning</a:t>
            </a:r>
            <a:br>
              <a:rPr lang="nl-BE" dirty="0">
                <a:solidFill>
                  <a:srgbClr val="91D6AC"/>
                </a:solidFill>
                <a:latin typeface="Atkinson Hyperlegible" pitchFamily="2" charset="0"/>
              </a:rPr>
            </a:br>
            <a:br>
              <a:rPr lang="nl-BE" dirty="0">
                <a:solidFill>
                  <a:srgbClr val="91D6AC"/>
                </a:solidFill>
                <a:latin typeface="Atkinson Hyperlegible" pitchFamily="2" charset="0"/>
              </a:rPr>
            </a:br>
            <a:r>
              <a:rPr lang="nl-BE" sz="2200" dirty="0">
                <a:solidFill>
                  <a:srgbClr val="91D6AC"/>
                </a:solidFill>
                <a:latin typeface="Atkinson Hyperlegible" pitchFamily="2" charset="0"/>
              </a:rPr>
              <a:t>Stap 9 : 	</a:t>
            </a:r>
            <a:r>
              <a:rPr lang="nl-NL" sz="2200" dirty="0">
                <a:solidFill>
                  <a:srgbClr val="91D6AC"/>
                </a:solidFill>
                <a:latin typeface="Atkinson Hyperlegible" pitchFamily="2" charset="0"/>
              </a:rPr>
              <a:t>Kies de handeling die overeenkomt met jouw aanvraag </a:t>
            </a:r>
            <a:br>
              <a:rPr lang="nl-NL" sz="2200" dirty="0">
                <a:solidFill>
                  <a:srgbClr val="91D6AC"/>
                </a:solidFill>
                <a:latin typeface="Atkinson Hyperlegible" pitchFamily="2" charset="0"/>
              </a:rPr>
            </a:br>
            <a:br>
              <a:rPr lang="nl-NL" sz="2200" dirty="0">
                <a:solidFill>
                  <a:srgbClr val="91D6AC"/>
                </a:solidFill>
                <a:latin typeface="Atkinson Hyperlegible" pitchFamily="2" charset="0"/>
              </a:rPr>
            </a:br>
            <a:r>
              <a:rPr lang="nl-NL" sz="2200" dirty="0">
                <a:solidFill>
                  <a:srgbClr val="91D6AC"/>
                </a:solidFill>
                <a:latin typeface="Atkinson Hyperlegible" pitchFamily="2" charset="0"/>
              </a:rPr>
              <a:t>m.b.t. het plaatsen van permanente terrassen waarvoor de medewerking van een architect niet noodzakelijk is (zie ook terrasreglement) dient te worden gekozen voor ‘nieuwbouw van bijgebouwen, niet-overdekte lage constructies’</a:t>
            </a:r>
            <a:br>
              <a:rPr lang="nl-NL" sz="2200" dirty="0">
                <a:solidFill>
                  <a:srgbClr val="91D6AC"/>
                </a:solidFill>
                <a:latin typeface="Atkinson Hyperlegible" pitchFamily="2" charset="0"/>
              </a:rPr>
            </a:br>
            <a:br>
              <a:rPr lang="nl-NL" sz="2200" dirty="0">
                <a:solidFill>
                  <a:srgbClr val="91D6AC"/>
                </a:solidFill>
                <a:latin typeface="Atkinson Hyperlegible" pitchFamily="2" charset="0"/>
              </a:rPr>
            </a:br>
            <a:r>
              <a:rPr lang="nl-NL" sz="2200" dirty="0">
                <a:solidFill>
                  <a:srgbClr val="91D6AC"/>
                </a:solidFill>
                <a:latin typeface="Atkinson Hyperlegible" pitchFamily="2" charset="0"/>
              </a:rPr>
              <a:t>Planelement type wordt automatisch volgend element aangevuld: ‘bijgebouw of beperkte constructie rond een gebouwen’. </a:t>
            </a:r>
            <a:br>
              <a:rPr lang="nl-NL" sz="2200" dirty="0">
                <a:solidFill>
                  <a:srgbClr val="91D6AC"/>
                </a:solidFill>
                <a:latin typeface="Atkinson Hyperlegible" pitchFamily="2" charset="0"/>
              </a:rPr>
            </a:br>
            <a:br>
              <a:rPr lang="nl-NL" sz="2200" dirty="0">
                <a:solidFill>
                  <a:srgbClr val="91D6AC"/>
                </a:solidFill>
                <a:latin typeface="Atkinson Hyperlegible" pitchFamily="2" charset="0"/>
              </a:rPr>
            </a:br>
            <a:r>
              <a:rPr lang="nl-NL" sz="2200" dirty="0">
                <a:solidFill>
                  <a:srgbClr val="91D6AC"/>
                </a:solidFill>
                <a:latin typeface="Atkinson Hyperlegible" pitchFamily="2" charset="0"/>
              </a:rPr>
              <a:t>Vul bij Planaanduiding in: ’permanent terras’. </a:t>
            </a:r>
            <a:br>
              <a:rPr lang="nl-NL" sz="2200" dirty="0">
                <a:solidFill>
                  <a:srgbClr val="91D6AC"/>
                </a:solidFill>
                <a:latin typeface="Atkinson Hyperlegible" pitchFamily="2" charset="0"/>
              </a:rPr>
            </a:br>
            <a:br>
              <a:rPr lang="nl-NL" sz="2200" dirty="0">
                <a:solidFill>
                  <a:srgbClr val="91D6AC"/>
                </a:solidFill>
                <a:latin typeface="Atkinson Hyperlegible" pitchFamily="2" charset="0"/>
              </a:rPr>
            </a:br>
            <a:r>
              <a:rPr lang="nl-NL" sz="2200" dirty="0">
                <a:solidFill>
                  <a:srgbClr val="91D6AC"/>
                </a:solidFill>
                <a:latin typeface="Atkinson Hyperlegible" pitchFamily="2" charset="0"/>
              </a:rPr>
              <a:t>Klik daarna op volgende.</a:t>
            </a:r>
            <a:br>
              <a:rPr lang="nl-NL" sz="2200" dirty="0">
                <a:solidFill>
                  <a:srgbClr val="91D6AC"/>
                </a:solidFill>
                <a:latin typeface="Atkinson Hyperlegible" pitchFamily="2" charset="0"/>
              </a:rPr>
            </a:br>
            <a:br>
              <a:rPr lang="nl-BE" b="1" dirty="0">
                <a:solidFill>
                  <a:srgbClr val="91D6AC"/>
                </a:solidFill>
                <a:latin typeface="Rift Bold" panose="00000800000000000000" pitchFamily="50" charset="0"/>
              </a:rPr>
            </a:br>
            <a:br>
              <a:rPr lang="nl-NL" sz="2700" dirty="0">
                <a:solidFill>
                  <a:srgbClr val="91D6AC"/>
                </a:solidFill>
                <a:latin typeface="Rift Bold" panose="00000800000000000000" pitchFamily="50" charset="0"/>
              </a:rPr>
            </a:br>
            <a:br>
              <a:rPr lang="nl-NL" sz="2700" b="1" dirty="0">
                <a:solidFill>
                  <a:srgbClr val="91D6AC"/>
                </a:solidFill>
                <a:latin typeface="Rift Bold" panose="00000800000000000000" pitchFamily="50" charset="0"/>
              </a:rPr>
            </a:br>
            <a:endParaRPr lang="nl-BE" sz="2700" b="1" dirty="0">
              <a:solidFill>
                <a:srgbClr val="91D6AC"/>
              </a:solidFill>
              <a:latin typeface="Rift Bold" panose="00000800000000000000" pitchFamily="50" charset="0"/>
            </a:endParaRPr>
          </a:p>
        </p:txBody>
      </p:sp>
      <p:sp>
        <p:nvSpPr>
          <p:cNvPr id="6" name="Titel 1"/>
          <p:cNvSpPr txBox="1">
            <a:spLocks/>
          </p:cNvSpPr>
          <p:nvPr/>
        </p:nvSpPr>
        <p:spPr>
          <a:xfrm>
            <a:off x="1770842" y="1434516"/>
            <a:ext cx="10217026" cy="5066951"/>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100" dirty="0">
              <a:solidFill>
                <a:srgbClr val="91D6AC"/>
              </a:solidFill>
              <a:latin typeface="Atkinson Hyperlegible" pitchFamily="2" charset="0"/>
            </a:endParaRPr>
          </a:p>
        </p:txBody>
      </p:sp>
    </p:spTree>
    <p:extLst>
      <p:ext uri="{BB962C8B-B14F-4D97-AF65-F5344CB8AC3E}">
        <p14:creationId xmlns:p14="http://schemas.microsoft.com/office/powerpoint/2010/main" val="204006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770842" y="461589"/>
            <a:ext cx="9232900" cy="868448"/>
          </a:xfrm>
        </p:spPr>
        <p:txBody>
          <a:bodyPr anchor="t">
            <a:normAutofit fontScale="90000"/>
          </a:bodyPr>
          <a:lstStyle/>
          <a:p>
            <a:pPr algn="l"/>
            <a:r>
              <a:rPr lang="nl-BE" dirty="0">
                <a:solidFill>
                  <a:srgbClr val="91D6AC"/>
                </a:solidFill>
                <a:latin typeface="Atkinson Hyperlegible" pitchFamily="2" charset="0"/>
              </a:rPr>
              <a:t>Aanvraag omgevingsvergunning</a:t>
            </a:r>
            <a:br>
              <a:rPr lang="nl-BE" dirty="0">
                <a:solidFill>
                  <a:srgbClr val="91D6AC"/>
                </a:solidFill>
                <a:latin typeface="Atkinson Hyperlegible" pitchFamily="2" charset="0"/>
              </a:rPr>
            </a:br>
            <a:br>
              <a:rPr lang="nl-BE" dirty="0">
                <a:solidFill>
                  <a:srgbClr val="91D6AC"/>
                </a:solidFill>
                <a:latin typeface="Atkinson Hyperlegible" pitchFamily="2" charset="0"/>
              </a:rPr>
            </a:br>
            <a:r>
              <a:rPr lang="nl-BE" sz="2200" dirty="0">
                <a:solidFill>
                  <a:srgbClr val="91D6AC"/>
                </a:solidFill>
                <a:latin typeface="Atkinson Hyperlegible" pitchFamily="2" charset="0"/>
              </a:rPr>
              <a:t>Stap 9 : 	</a:t>
            </a:r>
            <a:r>
              <a:rPr lang="nl-NL" sz="2200" dirty="0">
                <a:solidFill>
                  <a:srgbClr val="91D6AC"/>
                </a:solidFill>
                <a:latin typeface="Atkinson Hyperlegible" pitchFamily="2" charset="0"/>
              </a:rPr>
              <a:t>Kies de handeling die overeenkomt met jouw aanvraag </a:t>
            </a:r>
            <a:br>
              <a:rPr lang="nl-NL" sz="2200" dirty="0">
                <a:solidFill>
                  <a:srgbClr val="91D6AC"/>
                </a:solidFill>
                <a:latin typeface="Atkinson Hyperlegible" pitchFamily="2" charset="0"/>
              </a:rPr>
            </a:br>
            <a:br>
              <a:rPr lang="nl-NL" sz="2200" dirty="0">
                <a:solidFill>
                  <a:srgbClr val="91D6AC"/>
                </a:solidFill>
                <a:latin typeface="Atkinson Hyperlegible" pitchFamily="2" charset="0"/>
              </a:rPr>
            </a:br>
            <a:br>
              <a:rPr lang="nl-BE" b="1" dirty="0">
                <a:solidFill>
                  <a:srgbClr val="91D6AC"/>
                </a:solidFill>
                <a:latin typeface="Rift Bold" panose="00000800000000000000" pitchFamily="50" charset="0"/>
              </a:rPr>
            </a:br>
            <a:br>
              <a:rPr lang="nl-NL" sz="2700" dirty="0">
                <a:solidFill>
                  <a:srgbClr val="91D6AC"/>
                </a:solidFill>
                <a:latin typeface="Rift Bold" panose="00000800000000000000" pitchFamily="50" charset="0"/>
              </a:rPr>
            </a:br>
            <a:br>
              <a:rPr lang="nl-NL" sz="2700" b="1" dirty="0">
                <a:solidFill>
                  <a:srgbClr val="91D6AC"/>
                </a:solidFill>
                <a:latin typeface="Rift Bold" panose="00000800000000000000" pitchFamily="50" charset="0"/>
              </a:rPr>
            </a:br>
            <a:endParaRPr lang="nl-BE" sz="2700" b="1" dirty="0">
              <a:solidFill>
                <a:srgbClr val="91D6AC"/>
              </a:solidFill>
              <a:latin typeface="Rift Bold" panose="00000800000000000000" pitchFamily="50" charset="0"/>
            </a:endParaRPr>
          </a:p>
        </p:txBody>
      </p:sp>
      <p:sp>
        <p:nvSpPr>
          <p:cNvPr id="6" name="Titel 1"/>
          <p:cNvSpPr txBox="1">
            <a:spLocks/>
          </p:cNvSpPr>
          <p:nvPr/>
        </p:nvSpPr>
        <p:spPr>
          <a:xfrm>
            <a:off x="1770842" y="1434516"/>
            <a:ext cx="10217026" cy="5066951"/>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100" dirty="0">
              <a:solidFill>
                <a:srgbClr val="91D6AC"/>
              </a:solidFill>
              <a:latin typeface="Atkinson Hyperlegible" pitchFamily="2" charset="0"/>
            </a:endParaRPr>
          </a:p>
        </p:txBody>
      </p:sp>
      <p:pic>
        <p:nvPicPr>
          <p:cNvPr id="5" name="Afbeelding 4">
            <a:extLst>
              <a:ext uri="{FF2B5EF4-FFF2-40B4-BE49-F238E27FC236}">
                <a16:creationId xmlns:a16="http://schemas.microsoft.com/office/drawing/2014/main" id="{1DF3E135-2B09-4396-B142-718F1C1EF971}"/>
              </a:ext>
            </a:extLst>
          </p:cNvPr>
          <p:cNvPicPr>
            <a:picLocks noChangeAspect="1"/>
          </p:cNvPicPr>
          <p:nvPr/>
        </p:nvPicPr>
        <p:blipFill>
          <a:blip r:embed="rId3"/>
          <a:stretch>
            <a:fillRect/>
          </a:stretch>
        </p:blipFill>
        <p:spPr>
          <a:xfrm>
            <a:off x="2712049" y="2436931"/>
            <a:ext cx="6911594" cy="3452140"/>
          </a:xfrm>
          <a:prstGeom prst="rect">
            <a:avLst/>
          </a:prstGeom>
        </p:spPr>
      </p:pic>
    </p:spTree>
    <p:extLst>
      <p:ext uri="{BB962C8B-B14F-4D97-AF65-F5344CB8AC3E}">
        <p14:creationId xmlns:p14="http://schemas.microsoft.com/office/powerpoint/2010/main" val="540170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770842" y="461589"/>
            <a:ext cx="9232900" cy="868448"/>
          </a:xfrm>
        </p:spPr>
        <p:txBody>
          <a:bodyPr anchor="t">
            <a:normAutofit fontScale="90000"/>
          </a:bodyPr>
          <a:lstStyle/>
          <a:p>
            <a:pPr algn="l"/>
            <a:r>
              <a:rPr lang="nl-BE" dirty="0">
                <a:solidFill>
                  <a:srgbClr val="91D6AC"/>
                </a:solidFill>
                <a:latin typeface="Atkinson Hyperlegible" pitchFamily="2" charset="0"/>
              </a:rPr>
              <a:t>Aanvraag omgevingsvergunning</a:t>
            </a:r>
            <a:br>
              <a:rPr lang="nl-BE" dirty="0">
                <a:solidFill>
                  <a:srgbClr val="91D6AC"/>
                </a:solidFill>
                <a:latin typeface="Atkinson Hyperlegible" pitchFamily="2" charset="0"/>
              </a:rPr>
            </a:br>
            <a:br>
              <a:rPr lang="nl-BE" dirty="0">
                <a:solidFill>
                  <a:srgbClr val="91D6AC"/>
                </a:solidFill>
                <a:latin typeface="Atkinson Hyperlegible" pitchFamily="2" charset="0"/>
              </a:rPr>
            </a:br>
            <a:r>
              <a:rPr lang="nl-BE" sz="2200" dirty="0">
                <a:solidFill>
                  <a:srgbClr val="91D6AC"/>
                </a:solidFill>
                <a:latin typeface="Atkinson Hyperlegible" pitchFamily="2" charset="0"/>
              </a:rPr>
              <a:t>Stap 10 : </a:t>
            </a:r>
            <a:r>
              <a:rPr lang="nl-NL" sz="2200" dirty="0">
                <a:solidFill>
                  <a:srgbClr val="91D6AC"/>
                </a:solidFill>
                <a:latin typeface="Atkinson Hyperlegible" pitchFamily="2" charset="0"/>
              </a:rPr>
              <a:t>Gezien het gewenste voorwerp niet op de kaart staat, klik je het tweede bolletje aan (Nee, het voorwerp staat niet op de kaart.)en ga je naar Volgende. Hier kun je via een polygoon (veelhoek), lijn of punt het voorwerp van de aanvraag intekenen. Klik daarna op Volgende.</a:t>
            </a:r>
            <a:br>
              <a:rPr lang="nl-NL" sz="2200" dirty="0">
                <a:solidFill>
                  <a:srgbClr val="91D6AC"/>
                </a:solidFill>
                <a:latin typeface="Atkinson Hyperlegible" pitchFamily="2" charset="0"/>
              </a:rPr>
            </a:br>
            <a:br>
              <a:rPr lang="nl-NL" sz="2200" dirty="0">
                <a:solidFill>
                  <a:srgbClr val="91D6AC"/>
                </a:solidFill>
                <a:latin typeface="Atkinson Hyperlegible" pitchFamily="2" charset="0"/>
              </a:rPr>
            </a:br>
            <a:br>
              <a:rPr lang="nl-BE" b="1" dirty="0">
                <a:solidFill>
                  <a:srgbClr val="91D6AC"/>
                </a:solidFill>
                <a:latin typeface="Rift Bold" panose="00000800000000000000" pitchFamily="50" charset="0"/>
              </a:rPr>
            </a:br>
            <a:br>
              <a:rPr lang="nl-NL" sz="2700" dirty="0">
                <a:solidFill>
                  <a:srgbClr val="91D6AC"/>
                </a:solidFill>
                <a:latin typeface="Rift Bold" panose="00000800000000000000" pitchFamily="50" charset="0"/>
              </a:rPr>
            </a:br>
            <a:br>
              <a:rPr lang="nl-NL" sz="2700" b="1" dirty="0">
                <a:solidFill>
                  <a:srgbClr val="91D6AC"/>
                </a:solidFill>
                <a:latin typeface="Rift Bold" panose="00000800000000000000" pitchFamily="50" charset="0"/>
              </a:rPr>
            </a:br>
            <a:endParaRPr lang="nl-BE" sz="2700" b="1" dirty="0">
              <a:solidFill>
                <a:srgbClr val="91D6AC"/>
              </a:solidFill>
              <a:latin typeface="Rift Bold" panose="00000800000000000000" pitchFamily="50" charset="0"/>
            </a:endParaRPr>
          </a:p>
        </p:txBody>
      </p:sp>
      <p:sp>
        <p:nvSpPr>
          <p:cNvPr id="6" name="Titel 1"/>
          <p:cNvSpPr txBox="1">
            <a:spLocks/>
          </p:cNvSpPr>
          <p:nvPr/>
        </p:nvSpPr>
        <p:spPr>
          <a:xfrm>
            <a:off x="1770842" y="1434516"/>
            <a:ext cx="10217026" cy="5066951"/>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100" dirty="0">
              <a:solidFill>
                <a:srgbClr val="91D6AC"/>
              </a:solidFill>
              <a:latin typeface="Atkinson Hyperlegible" pitchFamily="2" charset="0"/>
            </a:endParaRPr>
          </a:p>
        </p:txBody>
      </p:sp>
      <p:pic>
        <p:nvPicPr>
          <p:cNvPr id="4" name="Afbeelding 3">
            <a:extLst>
              <a:ext uri="{FF2B5EF4-FFF2-40B4-BE49-F238E27FC236}">
                <a16:creationId xmlns:a16="http://schemas.microsoft.com/office/drawing/2014/main" id="{CEB82DCC-782A-4A05-9C58-81C072D23267}"/>
              </a:ext>
            </a:extLst>
          </p:cNvPr>
          <p:cNvPicPr>
            <a:picLocks noChangeAspect="1"/>
          </p:cNvPicPr>
          <p:nvPr/>
        </p:nvPicPr>
        <p:blipFill>
          <a:blip r:embed="rId3"/>
          <a:stretch>
            <a:fillRect/>
          </a:stretch>
        </p:blipFill>
        <p:spPr>
          <a:xfrm>
            <a:off x="2768393" y="3429000"/>
            <a:ext cx="6655214" cy="2690256"/>
          </a:xfrm>
          <a:prstGeom prst="rect">
            <a:avLst/>
          </a:prstGeom>
        </p:spPr>
      </p:pic>
    </p:spTree>
    <p:extLst>
      <p:ext uri="{BB962C8B-B14F-4D97-AF65-F5344CB8AC3E}">
        <p14:creationId xmlns:p14="http://schemas.microsoft.com/office/powerpoint/2010/main" val="3672548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770842" y="461589"/>
            <a:ext cx="9232900" cy="868448"/>
          </a:xfrm>
        </p:spPr>
        <p:txBody>
          <a:bodyPr anchor="t">
            <a:normAutofit fontScale="90000"/>
          </a:bodyPr>
          <a:lstStyle/>
          <a:p>
            <a:pPr algn="l"/>
            <a:r>
              <a:rPr lang="nl-BE" dirty="0">
                <a:solidFill>
                  <a:srgbClr val="91D6AC"/>
                </a:solidFill>
                <a:latin typeface="Atkinson Hyperlegible" pitchFamily="2" charset="0"/>
              </a:rPr>
              <a:t>Aanvraag omgevingsvergunning</a:t>
            </a:r>
            <a:br>
              <a:rPr lang="nl-BE" dirty="0">
                <a:solidFill>
                  <a:srgbClr val="91D6AC"/>
                </a:solidFill>
                <a:latin typeface="Atkinson Hyperlegible" pitchFamily="2" charset="0"/>
              </a:rPr>
            </a:br>
            <a:br>
              <a:rPr lang="nl-BE" dirty="0">
                <a:solidFill>
                  <a:srgbClr val="91D6AC"/>
                </a:solidFill>
                <a:latin typeface="Atkinson Hyperlegible" pitchFamily="2" charset="0"/>
              </a:rPr>
            </a:br>
            <a:r>
              <a:rPr lang="nl-BE" sz="2200" dirty="0">
                <a:solidFill>
                  <a:srgbClr val="91D6AC"/>
                </a:solidFill>
                <a:latin typeface="Atkinson Hyperlegible" pitchFamily="2" charset="0"/>
              </a:rPr>
              <a:t>Stap 11 : </a:t>
            </a:r>
            <a:r>
              <a:rPr lang="nl-NL" sz="2200" dirty="0">
                <a:solidFill>
                  <a:srgbClr val="91D6AC"/>
                </a:solidFill>
                <a:latin typeface="Atkinson Hyperlegible" pitchFamily="2" charset="0"/>
              </a:rPr>
              <a:t>Voor elk voorwerp dienen detailgegevens toegevoegd te worden. </a:t>
            </a:r>
            <a:br>
              <a:rPr lang="nl-NL" sz="2200" dirty="0">
                <a:solidFill>
                  <a:srgbClr val="91D6AC"/>
                </a:solidFill>
                <a:latin typeface="Atkinson Hyperlegible" pitchFamily="2" charset="0"/>
              </a:rPr>
            </a:br>
            <a:r>
              <a:rPr lang="nl-NL" sz="2200" dirty="0">
                <a:solidFill>
                  <a:srgbClr val="91D6AC"/>
                </a:solidFill>
                <a:latin typeface="Atkinson Hyperlegible" pitchFamily="2" charset="0"/>
              </a:rPr>
              <a:t>Klik op bewaren </a:t>
            </a:r>
            <a:br>
              <a:rPr lang="nl-NL" sz="2200" dirty="0">
                <a:solidFill>
                  <a:srgbClr val="91D6AC"/>
                </a:solidFill>
                <a:latin typeface="Atkinson Hyperlegible" pitchFamily="2" charset="0"/>
              </a:rPr>
            </a:br>
            <a:br>
              <a:rPr lang="nl-NL" sz="2200" dirty="0">
                <a:solidFill>
                  <a:srgbClr val="91D6AC"/>
                </a:solidFill>
                <a:latin typeface="Atkinson Hyperlegible" pitchFamily="2" charset="0"/>
              </a:rPr>
            </a:br>
            <a:r>
              <a:rPr lang="nl-NL" sz="2200" dirty="0">
                <a:solidFill>
                  <a:srgbClr val="91D6AC"/>
                </a:solidFill>
                <a:latin typeface="Atkinson Hyperlegible" pitchFamily="2" charset="0"/>
              </a:rPr>
              <a:t>(Indien je aanvraag uit meerdere voorwerpen bestaat, kun je ook eerst alle voorwerpen identificeren en daarna de nodige detailgegevens invullen.)</a:t>
            </a:r>
            <a:br>
              <a:rPr lang="nl-NL" sz="2200" dirty="0">
                <a:solidFill>
                  <a:srgbClr val="91D6AC"/>
                </a:solidFill>
                <a:latin typeface="Atkinson Hyperlegible" pitchFamily="2" charset="0"/>
              </a:rPr>
            </a:br>
            <a:br>
              <a:rPr lang="nl-NL" sz="2200" dirty="0">
                <a:solidFill>
                  <a:srgbClr val="91D6AC"/>
                </a:solidFill>
                <a:latin typeface="Atkinson Hyperlegible" pitchFamily="2" charset="0"/>
              </a:rPr>
            </a:br>
            <a:r>
              <a:rPr lang="nl-NL" sz="2200" dirty="0">
                <a:solidFill>
                  <a:srgbClr val="91D6AC"/>
                </a:solidFill>
                <a:latin typeface="Atkinson Hyperlegible" pitchFamily="2" charset="0"/>
              </a:rPr>
              <a:t>STAP 12: Kies als geplande functie voor Niet overdekte lage constructie	 - andere functie</a:t>
            </a:r>
            <a:br>
              <a:rPr lang="nl-NL" sz="2200" dirty="0">
                <a:solidFill>
                  <a:srgbClr val="91D6AC"/>
                </a:solidFill>
                <a:latin typeface="Atkinson Hyperlegible" pitchFamily="2" charset="0"/>
              </a:rPr>
            </a:br>
            <a:br>
              <a:rPr lang="nl-BE" b="1" dirty="0">
                <a:solidFill>
                  <a:srgbClr val="91D6AC"/>
                </a:solidFill>
                <a:latin typeface="Rift Bold" panose="00000800000000000000" pitchFamily="50" charset="0"/>
              </a:rPr>
            </a:br>
            <a:br>
              <a:rPr lang="nl-NL" sz="2700" dirty="0">
                <a:solidFill>
                  <a:srgbClr val="91D6AC"/>
                </a:solidFill>
                <a:latin typeface="Rift Bold" panose="00000800000000000000" pitchFamily="50" charset="0"/>
              </a:rPr>
            </a:br>
            <a:br>
              <a:rPr lang="nl-NL" sz="2700" b="1" dirty="0">
                <a:solidFill>
                  <a:srgbClr val="91D6AC"/>
                </a:solidFill>
                <a:latin typeface="Rift Bold" panose="00000800000000000000" pitchFamily="50" charset="0"/>
              </a:rPr>
            </a:br>
            <a:endParaRPr lang="nl-BE" sz="2700" b="1" dirty="0">
              <a:solidFill>
                <a:srgbClr val="91D6AC"/>
              </a:solidFill>
              <a:latin typeface="Rift Bold" panose="00000800000000000000" pitchFamily="50" charset="0"/>
            </a:endParaRPr>
          </a:p>
        </p:txBody>
      </p:sp>
      <p:sp>
        <p:nvSpPr>
          <p:cNvPr id="6" name="Titel 1"/>
          <p:cNvSpPr txBox="1">
            <a:spLocks/>
          </p:cNvSpPr>
          <p:nvPr/>
        </p:nvSpPr>
        <p:spPr>
          <a:xfrm>
            <a:off x="1770842" y="1434516"/>
            <a:ext cx="10217026" cy="5066951"/>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100" dirty="0">
              <a:solidFill>
                <a:srgbClr val="91D6AC"/>
              </a:solidFill>
              <a:latin typeface="Atkinson Hyperlegible" pitchFamily="2" charset="0"/>
            </a:endParaRPr>
          </a:p>
        </p:txBody>
      </p:sp>
      <p:pic>
        <p:nvPicPr>
          <p:cNvPr id="5" name="Afbeelding 4">
            <a:extLst>
              <a:ext uri="{FF2B5EF4-FFF2-40B4-BE49-F238E27FC236}">
                <a16:creationId xmlns:a16="http://schemas.microsoft.com/office/drawing/2014/main" id="{01FB85AD-DFD8-480F-ABE2-3D7FD8442A69}"/>
              </a:ext>
            </a:extLst>
          </p:cNvPr>
          <p:cNvPicPr>
            <a:picLocks noChangeAspect="1"/>
          </p:cNvPicPr>
          <p:nvPr/>
        </p:nvPicPr>
        <p:blipFill>
          <a:blip r:embed="rId3"/>
          <a:stretch>
            <a:fillRect/>
          </a:stretch>
        </p:blipFill>
        <p:spPr>
          <a:xfrm>
            <a:off x="3516426" y="4035105"/>
            <a:ext cx="5307261" cy="2701368"/>
          </a:xfrm>
          <a:prstGeom prst="rect">
            <a:avLst/>
          </a:prstGeom>
        </p:spPr>
      </p:pic>
    </p:spTree>
    <p:extLst>
      <p:ext uri="{BB962C8B-B14F-4D97-AF65-F5344CB8AC3E}">
        <p14:creationId xmlns:p14="http://schemas.microsoft.com/office/powerpoint/2010/main" val="441810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770842" y="461589"/>
            <a:ext cx="9232900" cy="868448"/>
          </a:xfrm>
        </p:spPr>
        <p:txBody>
          <a:bodyPr anchor="t">
            <a:normAutofit fontScale="90000"/>
          </a:bodyPr>
          <a:lstStyle/>
          <a:p>
            <a:pPr algn="l"/>
            <a:r>
              <a:rPr lang="nl-BE" dirty="0">
                <a:solidFill>
                  <a:srgbClr val="91D6AC"/>
                </a:solidFill>
                <a:latin typeface="Atkinson Hyperlegible" pitchFamily="2" charset="0"/>
              </a:rPr>
              <a:t>Aanvraag omgevingsvergunning</a:t>
            </a:r>
            <a:br>
              <a:rPr lang="nl-BE" dirty="0">
                <a:solidFill>
                  <a:srgbClr val="91D6AC"/>
                </a:solidFill>
                <a:latin typeface="Atkinson Hyperlegible" pitchFamily="2" charset="0"/>
              </a:rPr>
            </a:br>
            <a:br>
              <a:rPr lang="nl-BE" dirty="0">
                <a:solidFill>
                  <a:srgbClr val="91D6AC"/>
                </a:solidFill>
                <a:latin typeface="Atkinson Hyperlegible" pitchFamily="2" charset="0"/>
              </a:rPr>
            </a:br>
            <a:br>
              <a:rPr lang="nl-NL" sz="2700" b="1" dirty="0">
                <a:solidFill>
                  <a:srgbClr val="91D6AC"/>
                </a:solidFill>
                <a:latin typeface="Rift Bold" panose="00000800000000000000" pitchFamily="50" charset="0"/>
              </a:rPr>
            </a:br>
            <a:endParaRPr lang="nl-BE" sz="2700" b="1" dirty="0">
              <a:solidFill>
                <a:srgbClr val="91D6AC"/>
              </a:solidFill>
              <a:latin typeface="Rift Bold" panose="00000800000000000000" pitchFamily="50" charset="0"/>
            </a:endParaRPr>
          </a:p>
        </p:txBody>
      </p:sp>
      <p:sp>
        <p:nvSpPr>
          <p:cNvPr id="6" name="Titel 1"/>
          <p:cNvSpPr txBox="1">
            <a:spLocks/>
          </p:cNvSpPr>
          <p:nvPr/>
        </p:nvSpPr>
        <p:spPr>
          <a:xfrm>
            <a:off x="1770842" y="1434516"/>
            <a:ext cx="10217026" cy="5066951"/>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100" dirty="0">
              <a:solidFill>
                <a:srgbClr val="91D6AC"/>
              </a:solidFill>
              <a:latin typeface="Atkinson Hyperlegible" pitchFamily="2" charset="0"/>
            </a:endParaRPr>
          </a:p>
        </p:txBody>
      </p:sp>
      <p:pic>
        <p:nvPicPr>
          <p:cNvPr id="4" name="Afbeelding 3">
            <a:extLst>
              <a:ext uri="{FF2B5EF4-FFF2-40B4-BE49-F238E27FC236}">
                <a16:creationId xmlns:a16="http://schemas.microsoft.com/office/drawing/2014/main" id="{FF7F7044-9CEB-40F0-9FFF-139A246084B6}"/>
              </a:ext>
            </a:extLst>
          </p:cNvPr>
          <p:cNvPicPr>
            <a:picLocks noChangeAspect="1"/>
          </p:cNvPicPr>
          <p:nvPr/>
        </p:nvPicPr>
        <p:blipFill>
          <a:blip r:embed="rId3"/>
          <a:stretch>
            <a:fillRect/>
          </a:stretch>
        </p:blipFill>
        <p:spPr>
          <a:xfrm>
            <a:off x="3215390" y="1642717"/>
            <a:ext cx="5761219" cy="3572566"/>
          </a:xfrm>
          <a:prstGeom prst="rect">
            <a:avLst/>
          </a:prstGeom>
        </p:spPr>
      </p:pic>
      <p:sp>
        <p:nvSpPr>
          <p:cNvPr id="7" name="Rechthoek 6">
            <a:extLst>
              <a:ext uri="{FF2B5EF4-FFF2-40B4-BE49-F238E27FC236}">
                <a16:creationId xmlns:a16="http://schemas.microsoft.com/office/drawing/2014/main" id="{C1B0056B-5987-4921-8E65-555E6E80A81A}"/>
              </a:ext>
            </a:extLst>
          </p:cNvPr>
          <p:cNvSpPr/>
          <p:nvPr/>
        </p:nvSpPr>
        <p:spPr>
          <a:xfrm>
            <a:off x="5200721" y="5489043"/>
            <a:ext cx="1790555" cy="369332"/>
          </a:xfrm>
          <a:prstGeom prst="rect">
            <a:avLst/>
          </a:prstGeom>
        </p:spPr>
        <p:txBody>
          <a:bodyPr wrap="none">
            <a:spAutoFit/>
          </a:bodyPr>
          <a:lstStyle/>
          <a:p>
            <a:r>
              <a:rPr lang="nl-BE" dirty="0">
                <a:solidFill>
                  <a:srgbClr val="91D6AC"/>
                </a:solidFill>
              </a:rPr>
              <a:t>klik op ‘Bewaren’</a:t>
            </a:r>
          </a:p>
        </p:txBody>
      </p:sp>
    </p:spTree>
    <p:extLst>
      <p:ext uri="{BB962C8B-B14F-4D97-AF65-F5344CB8AC3E}">
        <p14:creationId xmlns:p14="http://schemas.microsoft.com/office/powerpoint/2010/main" val="1271620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770842" y="461589"/>
            <a:ext cx="9232900" cy="868448"/>
          </a:xfrm>
        </p:spPr>
        <p:txBody>
          <a:bodyPr anchor="t">
            <a:normAutofit fontScale="90000"/>
          </a:bodyPr>
          <a:lstStyle/>
          <a:p>
            <a:pPr algn="l"/>
            <a:r>
              <a:rPr lang="nl-BE" dirty="0">
                <a:solidFill>
                  <a:srgbClr val="91D6AC"/>
                </a:solidFill>
                <a:latin typeface="Atkinson Hyperlegible" pitchFamily="2" charset="0"/>
              </a:rPr>
              <a:t>Aanvraag omgevingsvergunning</a:t>
            </a:r>
            <a:br>
              <a:rPr lang="nl-BE" dirty="0">
                <a:solidFill>
                  <a:srgbClr val="91D6AC"/>
                </a:solidFill>
                <a:latin typeface="Atkinson Hyperlegible" pitchFamily="2" charset="0"/>
              </a:rPr>
            </a:br>
            <a:br>
              <a:rPr lang="nl-BE" dirty="0">
                <a:solidFill>
                  <a:srgbClr val="91D6AC"/>
                </a:solidFill>
                <a:latin typeface="Atkinson Hyperlegible" pitchFamily="2" charset="0"/>
              </a:rPr>
            </a:br>
            <a:r>
              <a:rPr lang="nl-BE" sz="2200" dirty="0">
                <a:solidFill>
                  <a:srgbClr val="91D6AC"/>
                </a:solidFill>
                <a:latin typeface="Atkinson Hyperlegible" pitchFamily="2" charset="0"/>
              </a:rPr>
              <a:t>Stap 13 : </a:t>
            </a:r>
            <a:r>
              <a:rPr lang="nl-NL" sz="2200" dirty="0">
                <a:solidFill>
                  <a:srgbClr val="91D6AC"/>
                </a:solidFill>
                <a:latin typeface="Atkinson Hyperlegible" pitchFamily="2" charset="0"/>
              </a:rPr>
              <a:t>Via ‘Plannen en foto’s’ kunt u de nodige bestanden opladen: zie hiertoe de bijlage plannen en foto’s terrasconstructies</a:t>
            </a:r>
            <a:br>
              <a:rPr lang="nl-NL" sz="2200" dirty="0">
                <a:solidFill>
                  <a:srgbClr val="91D6AC"/>
                </a:solidFill>
                <a:latin typeface="Atkinson Hyperlegible" pitchFamily="2" charset="0"/>
              </a:rPr>
            </a:br>
            <a:r>
              <a:rPr lang="nl-NL" sz="2200" dirty="0">
                <a:solidFill>
                  <a:srgbClr val="91D6AC"/>
                </a:solidFill>
                <a:latin typeface="Atkinson Hyperlegible" pitchFamily="2" charset="0"/>
              </a:rPr>
              <a:t>Vul ook de gevraagde gegevens aan bij ‘MER’ : “nee”, “nee” en “geen van deze”</a:t>
            </a:r>
            <a:br>
              <a:rPr lang="nl-NL" sz="2200" dirty="0">
                <a:solidFill>
                  <a:srgbClr val="91D6AC"/>
                </a:solidFill>
                <a:latin typeface="Atkinson Hyperlegible" pitchFamily="2" charset="0"/>
              </a:rPr>
            </a:br>
            <a:br>
              <a:rPr lang="nl-NL" sz="2700" dirty="0">
                <a:solidFill>
                  <a:srgbClr val="91D6AC"/>
                </a:solidFill>
                <a:latin typeface="Rift Bold" panose="00000800000000000000" pitchFamily="50" charset="0"/>
              </a:rPr>
            </a:br>
            <a:br>
              <a:rPr lang="nl-NL" sz="2700" b="1" dirty="0">
                <a:solidFill>
                  <a:srgbClr val="91D6AC"/>
                </a:solidFill>
                <a:latin typeface="Rift Bold" panose="00000800000000000000" pitchFamily="50" charset="0"/>
              </a:rPr>
            </a:br>
            <a:endParaRPr lang="nl-BE" sz="2700" b="1" dirty="0">
              <a:solidFill>
                <a:srgbClr val="91D6AC"/>
              </a:solidFill>
              <a:latin typeface="Rift Bold" panose="00000800000000000000" pitchFamily="50" charset="0"/>
            </a:endParaRPr>
          </a:p>
        </p:txBody>
      </p:sp>
      <p:sp>
        <p:nvSpPr>
          <p:cNvPr id="6" name="Titel 1"/>
          <p:cNvSpPr txBox="1">
            <a:spLocks/>
          </p:cNvSpPr>
          <p:nvPr/>
        </p:nvSpPr>
        <p:spPr>
          <a:xfrm>
            <a:off x="1770842" y="1434516"/>
            <a:ext cx="10217026" cy="5066951"/>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100" dirty="0">
              <a:solidFill>
                <a:srgbClr val="91D6AC"/>
              </a:solidFill>
              <a:latin typeface="Atkinson Hyperlegible" pitchFamily="2" charset="0"/>
            </a:endParaRPr>
          </a:p>
        </p:txBody>
      </p:sp>
      <p:pic>
        <p:nvPicPr>
          <p:cNvPr id="4" name="Afbeelding 3">
            <a:extLst>
              <a:ext uri="{FF2B5EF4-FFF2-40B4-BE49-F238E27FC236}">
                <a16:creationId xmlns:a16="http://schemas.microsoft.com/office/drawing/2014/main" id="{8667C45D-EEF6-40EE-99F9-470DE6F35C0A}"/>
              </a:ext>
            </a:extLst>
          </p:cNvPr>
          <p:cNvPicPr>
            <a:picLocks noChangeAspect="1"/>
          </p:cNvPicPr>
          <p:nvPr/>
        </p:nvPicPr>
        <p:blipFill>
          <a:blip r:embed="rId3"/>
          <a:stretch>
            <a:fillRect/>
          </a:stretch>
        </p:blipFill>
        <p:spPr>
          <a:xfrm>
            <a:off x="786730" y="2919885"/>
            <a:ext cx="6682705" cy="3380247"/>
          </a:xfrm>
          <a:prstGeom prst="rect">
            <a:avLst/>
          </a:prstGeom>
        </p:spPr>
      </p:pic>
      <p:sp>
        <p:nvSpPr>
          <p:cNvPr id="7" name="Tekstvak 6">
            <a:extLst>
              <a:ext uri="{FF2B5EF4-FFF2-40B4-BE49-F238E27FC236}">
                <a16:creationId xmlns:a16="http://schemas.microsoft.com/office/drawing/2014/main" id="{85E87AB4-0260-4627-AFED-375C0994D6FB}"/>
              </a:ext>
            </a:extLst>
          </p:cNvPr>
          <p:cNvSpPr txBox="1"/>
          <p:nvPr/>
        </p:nvSpPr>
        <p:spPr>
          <a:xfrm>
            <a:off x="7801761" y="3101722"/>
            <a:ext cx="4077049" cy="3139321"/>
          </a:xfrm>
          <a:prstGeom prst="rect">
            <a:avLst/>
          </a:prstGeom>
          <a:noFill/>
        </p:spPr>
        <p:txBody>
          <a:bodyPr wrap="square" rtlCol="0">
            <a:spAutoFit/>
          </a:bodyPr>
          <a:lstStyle/>
          <a:p>
            <a:r>
              <a:rPr lang="nl-NL" dirty="0">
                <a:solidFill>
                  <a:srgbClr val="91D6AC"/>
                </a:solidFill>
              </a:rPr>
              <a:t>Vul ook de gevraagde gegevens aan bij ‘Effecten op de omgeving’: “nee” </a:t>
            </a:r>
          </a:p>
          <a:p>
            <a:br>
              <a:rPr lang="nl-NL" dirty="0">
                <a:solidFill>
                  <a:srgbClr val="91D6AC"/>
                </a:solidFill>
              </a:rPr>
            </a:br>
            <a:r>
              <a:rPr lang="nl-NL" dirty="0">
                <a:solidFill>
                  <a:srgbClr val="91D6AC"/>
                </a:solidFill>
              </a:rPr>
              <a:t>Vul ook de verordening hemelwater in: “geen van de bovenstaande mogelijkheden. U hoeft verder niets in te vullen.”</a:t>
            </a:r>
          </a:p>
          <a:p>
            <a:br>
              <a:rPr lang="nl-NL" dirty="0">
                <a:solidFill>
                  <a:srgbClr val="91D6AC"/>
                </a:solidFill>
              </a:rPr>
            </a:br>
            <a:r>
              <a:rPr lang="nl-NL" dirty="0">
                <a:solidFill>
                  <a:srgbClr val="91D6AC"/>
                </a:solidFill>
              </a:rPr>
              <a:t>Onder ‘Dossierstukken’ dient te worden aangegeven of reeds werd gestart met de werken</a:t>
            </a:r>
          </a:p>
        </p:txBody>
      </p:sp>
    </p:spTree>
    <p:extLst>
      <p:ext uri="{BB962C8B-B14F-4D97-AF65-F5344CB8AC3E}">
        <p14:creationId xmlns:p14="http://schemas.microsoft.com/office/powerpoint/2010/main" val="3625729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770842" y="461589"/>
            <a:ext cx="9232900" cy="868448"/>
          </a:xfrm>
        </p:spPr>
        <p:txBody>
          <a:bodyPr anchor="t">
            <a:normAutofit fontScale="90000"/>
          </a:bodyPr>
          <a:lstStyle/>
          <a:p>
            <a:pPr algn="l"/>
            <a:r>
              <a:rPr lang="nl-BE" dirty="0">
                <a:solidFill>
                  <a:srgbClr val="91D6AC"/>
                </a:solidFill>
                <a:latin typeface="Atkinson Hyperlegible" pitchFamily="2" charset="0"/>
              </a:rPr>
              <a:t>Aanvraag omgevingsvergunning</a:t>
            </a:r>
            <a:br>
              <a:rPr lang="nl-BE" dirty="0">
                <a:solidFill>
                  <a:srgbClr val="91D6AC"/>
                </a:solidFill>
                <a:latin typeface="Atkinson Hyperlegible" pitchFamily="2" charset="0"/>
              </a:rPr>
            </a:br>
            <a:br>
              <a:rPr lang="nl-BE" dirty="0">
                <a:solidFill>
                  <a:srgbClr val="91D6AC"/>
                </a:solidFill>
                <a:latin typeface="Atkinson Hyperlegible" pitchFamily="2" charset="0"/>
              </a:rPr>
            </a:br>
            <a:r>
              <a:rPr lang="nl-BE" sz="2200" dirty="0">
                <a:solidFill>
                  <a:srgbClr val="91D6AC"/>
                </a:solidFill>
                <a:latin typeface="Atkinson Hyperlegible" pitchFamily="2" charset="0"/>
              </a:rPr>
              <a:t>Stap 14 : </a:t>
            </a:r>
            <a:r>
              <a:rPr lang="nl-NL" sz="2200" dirty="0">
                <a:solidFill>
                  <a:srgbClr val="91D6AC"/>
                </a:solidFill>
                <a:latin typeface="Atkinson Hyperlegible" pitchFamily="2" charset="0"/>
              </a:rPr>
              <a:t>Vul bij ‘Projectinformatie’ de nodige gegevens aan. </a:t>
            </a:r>
            <a:br>
              <a:rPr lang="nl-NL" sz="2700" dirty="0">
                <a:solidFill>
                  <a:srgbClr val="91D6AC"/>
                </a:solidFill>
                <a:latin typeface="Rift Bold" panose="00000800000000000000" pitchFamily="50" charset="0"/>
              </a:rPr>
            </a:br>
            <a:br>
              <a:rPr lang="nl-NL" sz="2700" dirty="0">
                <a:solidFill>
                  <a:srgbClr val="91D6AC"/>
                </a:solidFill>
                <a:latin typeface="Rift Bold" panose="00000800000000000000" pitchFamily="50" charset="0"/>
              </a:rPr>
            </a:br>
            <a:r>
              <a:rPr lang="nl-NL" sz="2200" dirty="0">
                <a:solidFill>
                  <a:srgbClr val="91D6AC"/>
                </a:solidFill>
                <a:latin typeface="Rift Bold" panose="00000800000000000000" pitchFamily="50" charset="0"/>
              </a:rPr>
              <a:t>Een betalingsbewijs dossiertaks is niet van toepassing. Vul ook de andere puntjes aan door te klikken op het betreffende balkje. </a:t>
            </a:r>
            <a:br>
              <a:rPr lang="nl-NL" sz="2200" dirty="0">
                <a:solidFill>
                  <a:srgbClr val="91D6AC"/>
                </a:solidFill>
                <a:latin typeface="Rift Bold" panose="00000800000000000000" pitchFamily="50" charset="0"/>
              </a:rPr>
            </a:br>
            <a:br>
              <a:rPr lang="nl-NL" sz="2200" dirty="0">
                <a:solidFill>
                  <a:srgbClr val="91D6AC"/>
                </a:solidFill>
                <a:latin typeface="Rift Bold" panose="00000800000000000000" pitchFamily="50" charset="0"/>
              </a:rPr>
            </a:br>
            <a:r>
              <a:rPr lang="nl-NL" sz="2200" dirty="0">
                <a:solidFill>
                  <a:srgbClr val="91D6AC"/>
                </a:solidFill>
                <a:latin typeface="Rift Bold" panose="00000800000000000000" pitchFamily="50" charset="0"/>
              </a:rPr>
              <a:t>Voor het puntje inzake de termijn duidt u het volgende aan; “”geheel of gedeeltelijk voor bepaalde duur.” </a:t>
            </a:r>
            <a:br>
              <a:rPr lang="nl-NL" sz="2200" dirty="0">
                <a:solidFill>
                  <a:srgbClr val="91D6AC"/>
                </a:solidFill>
                <a:latin typeface="Rift Bold" panose="00000800000000000000" pitchFamily="50" charset="0"/>
              </a:rPr>
            </a:br>
            <a:br>
              <a:rPr lang="nl-NL" sz="2200" dirty="0">
                <a:solidFill>
                  <a:srgbClr val="91D6AC"/>
                </a:solidFill>
                <a:latin typeface="Rift Bold" panose="00000800000000000000" pitchFamily="50" charset="0"/>
              </a:rPr>
            </a:br>
            <a:r>
              <a:rPr lang="nl-NL" sz="2200" dirty="0">
                <a:solidFill>
                  <a:srgbClr val="91D6AC"/>
                </a:solidFill>
                <a:latin typeface="Rift Bold" panose="00000800000000000000" pitchFamily="50" charset="0"/>
              </a:rPr>
              <a:t>Alle omgevingsvergunningen voor niet-seizoensgebonden horecaterrassen op openbaar domein worden voor maximaal 10 jaar verleend.</a:t>
            </a:r>
            <a:br>
              <a:rPr lang="nl-NL" sz="2200" dirty="0">
                <a:solidFill>
                  <a:srgbClr val="91D6AC"/>
                </a:solidFill>
                <a:latin typeface="Rift Bold" panose="00000800000000000000" pitchFamily="50" charset="0"/>
              </a:rPr>
            </a:br>
            <a:br>
              <a:rPr lang="nl-NL" sz="2700" b="1" dirty="0">
                <a:solidFill>
                  <a:srgbClr val="91D6AC"/>
                </a:solidFill>
                <a:latin typeface="Rift Bold" panose="00000800000000000000" pitchFamily="50" charset="0"/>
              </a:rPr>
            </a:br>
            <a:endParaRPr lang="nl-BE" sz="2700" b="1" dirty="0">
              <a:solidFill>
                <a:srgbClr val="91D6AC"/>
              </a:solidFill>
              <a:latin typeface="Rift Bold" panose="00000800000000000000" pitchFamily="50" charset="0"/>
            </a:endParaRPr>
          </a:p>
        </p:txBody>
      </p:sp>
      <p:sp>
        <p:nvSpPr>
          <p:cNvPr id="6" name="Titel 1"/>
          <p:cNvSpPr txBox="1">
            <a:spLocks/>
          </p:cNvSpPr>
          <p:nvPr/>
        </p:nvSpPr>
        <p:spPr>
          <a:xfrm>
            <a:off x="1770842" y="1434516"/>
            <a:ext cx="10217026" cy="5066951"/>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100" dirty="0">
              <a:solidFill>
                <a:srgbClr val="91D6AC"/>
              </a:solidFill>
              <a:latin typeface="Atkinson Hyperlegible" pitchFamily="2" charset="0"/>
            </a:endParaRPr>
          </a:p>
        </p:txBody>
      </p:sp>
    </p:spTree>
    <p:extLst>
      <p:ext uri="{BB962C8B-B14F-4D97-AF65-F5344CB8AC3E}">
        <p14:creationId xmlns:p14="http://schemas.microsoft.com/office/powerpoint/2010/main" val="3924342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939"/>
            <a:ext cx="12192000" cy="6858000"/>
          </a:xfrm>
          <a:prstGeom prst="rect">
            <a:avLst/>
          </a:prstGeom>
        </p:spPr>
      </p:pic>
      <p:sp>
        <p:nvSpPr>
          <p:cNvPr id="5" name="Titel 1"/>
          <p:cNvSpPr>
            <a:spLocks noGrp="1"/>
          </p:cNvSpPr>
          <p:nvPr>
            <p:ph type="ctrTitle"/>
          </p:nvPr>
        </p:nvSpPr>
        <p:spPr>
          <a:xfrm>
            <a:off x="1770842" y="461589"/>
            <a:ext cx="9232900" cy="868448"/>
          </a:xfrm>
        </p:spPr>
        <p:txBody>
          <a:bodyPr anchor="t">
            <a:normAutofit fontScale="90000"/>
          </a:bodyPr>
          <a:lstStyle/>
          <a:p>
            <a:pPr algn="l"/>
            <a:r>
              <a:rPr lang="nl-BE" b="1" dirty="0">
                <a:solidFill>
                  <a:schemeClr val="bg1"/>
                </a:solidFill>
                <a:latin typeface="Rift Bold" panose="00000800000000000000" pitchFamily="50" charset="0"/>
              </a:rPr>
              <a:t>Los terras</a:t>
            </a:r>
            <a:br>
              <a:rPr lang="nl-BE" b="1" dirty="0">
                <a:solidFill>
                  <a:schemeClr val="bg1"/>
                </a:solidFill>
                <a:latin typeface="Rift Bold" panose="00000800000000000000" pitchFamily="50" charset="0"/>
              </a:rPr>
            </a:br>
            <a:endParaRPr lang="nl-BE" sz="2000" b="1" dirty="0">
              <a:solidFill>
                <a:schemeClr val="bg1"/>
              </a:solidFill>
              <a:latin typeface="Rift Bold" panose="00000800000000000000" pitchFamily="50" charset="0"/>
            </a:endParaRPr>
          </a:p>
        </p:txBody>
      </p:sp>
      <p:sp>
        <p:nvSpPr>
          <p:cNvPr id="6" name="Titel 1"/>
          <p:cNvSpPr txBox="1">
            <a:spLocks/>
          </p:cNvSpPr>
          <p:nvPr/>
        </p:nvSpPr>
        <p:spPr>
          <a:xfrm>
            <a:off x="1770842" y="1469335"/>
            <a:ext cx="9631477" cy="4394569"/>
          </a:xfrm>
          <a:prstGeom prst="rect">
            <a:avLst/>
          </a:prstGeom>
        </p:spPr>
        <p:txBody>
          <a:bodyPr vert="horz" lIns="91440" tIns="45720" rIns="91440" bIns="45720" rtlCol="0" anchor="t">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8000" dirty="0">
                <a:solidFill>
                  <a:schemeClr val="bg1"/>
                </a:solidFill>
                <a:latin typeface="+mn-lt"/>
              </a:rPr>
              <a:t>Een terras wordt als los beschouwd wanneer het geen constructies omvat en enkel bestaat uit losse tafels, stoelen en parasols. </a:t>
            </a:r>
          </a:p>
          <a:p>
            <a:pPr algn="l"/>
            <a:endParaRPr lang="nl-NL" sz="8000" dirty="0">
              <a:solidFill>
                <a:schemeClr val="bg1"/>
              </a:solidFill>
              <a:latin typeface="+mn-lt"/>
            </a:endParaRPr>
          </a:p>
          <a:p>
            <a:pPr algn="l"/>
            <a:r>
              <a:rPr lang="nl-NL" sz="8000" dirty="0">
                <a:solidFill>
                  <a:schemeClr val="bg1"/>
                </a:solidFill>
                <a:latin typeface="+mn-lt"/>
              </a:rPr>
              <a:t>Deze vorm wordt aangevraagd via </a:t>
            </a:r>
            <a:r>
              <a:rPr lang="nl-NL" sz="8000" b="1" u="sng" dirty="0">
                <a:solidFill>
                  <a:schemeClr val="bg1"/>
                </a:solidFill>
                <a:latin typeface="+mn-lt"/>
              </a:rPr>
              <a:t>inname openbaar domein</a:t>
            </a:r>
            <a:r>
              <a:rPr lang="nl-NL" sz="8000" dirty="0">
                <a:solidFill>
                  <a:schemeClr val="bg1"/>
                </a:solidFill>
                <a:latin typeface="+mn-lt"/>
              </a:rPr>
              <a:t>.</a:t>
            </a:r>
          </a:p>
          <a:p>
            <a:pPr algn="l"/>
            <a:endParaRPr lang="nl-NL" sz="8000" dirty="0">
              <a:solidFill>
                <a:schemeClr val="bg1"/>
              </a:solidFill>
              <a:latin typeface="+mn-lt"/>
            </a:endParaRPr>
          </a:p>
          <a:p>
            <a:pPr algn="l"/>
            <a:r>
              <a:rPr lang="nl-NL" sz="8000" dirty="0">
                <a:solidFill>
                  <a:schemeClr val="bg1"/>
                </a:solidFill>
                <a:latin typeface="+mn-lt"/>
              </a:rPr>
              <a:t>De aanvraag tot inname van het openbaar domein dient </a:t>
            </a:r>
            <a:r>
              <a:rPr lang="nl-NL" sz="8000" b="1" u="sng" dirty="0">
                <a:solidFill>
                  <a:schemeClr val="bg1"/>
                </a:solidFill>
                <a:latin typeface="+mn-lt"/>
              </a:rPr>
              <a:t>minstens twee weken vooraf </a:t>
            </a:r>
            <a:r>
              <a:rPr lang="nl-NL" sz="8000" dirty="0">
                <a:solidFill>
                  <a:schemeClr val="bg1"/>
                </a:solidFill>
                <a:latin typeface="+mn-lt"/>
              </a:rPr>
              <a:t>schriftelijk of per mail worden ingediend en geldt zowel voor een los als een vast terras. </a:t>
            </a:r>
            <a:br>
              <a:rPr lang="nl-NL" sz="8000" dirty="0">
                <a:solidFill>
                  <a:schemeClr val="bg1"/>
                </a:solidFill>
                <a:latin typeface="+mn-lt"/>
              </a:rPr>
            </a:br>
            <a:br>
              <a:rPr lang="nl-NL" sz="8000" dirty="0">
                <a:solidFill>
                  <a:schemeClr val="bg1"/>
                </a:solidFill>
                <a:latin typeface="+mn-lt"/>
              </a:rPr>
            </a:br>
            <a:r>
              <a:rPr lang="nl-NL" sz="8000" dirty="0">
                <a:solidFill>
                  <a:schemeClr val="bg1"/>
                </a:solidFill>
                <a:latin typeface="+mn-lt"/>
              </a:rPr>
              <a:t>De aanvraag is vergezeld van een plattegrond met de in te nemen oppervlakte, een schets van de inplanting en foto’s van de huidige toestand.</a:t>
            </a:r>
          </a:p>
          <a:p>
            <a:pPr algn="l"/>
            <a:endParaRPr lang="nl-NL" sz="8000" dirty="0">
              <a:solidFill>
                <a:schemeClr val="bg1"/>
              </a:solidFill>
              <a:latin typeface="+mn-lt"/>
            </a:endParaRPr>
          </a:p>
          <a:p>
            <a:pPr algn="l"/>
            <a:r>
              <a:rPr lang="nl-NL" sz="8000" dirty="0">
                <a:solidFill>
                  <a:schemeClr val="bg1"/>
                </a:solidFill>
                <a:latin typeface="+mn-lt"/>
              </a:rPr>
              <a:t>De toelating van het College van Burgemeester en Schepenen wordt verleend </a:t>
            </a:r>
            <a:r>
              <a:rPr lang="nl-NL" sz="8000" b="1" u="sng" dirty="0">
                <a:solidFill>
                  <a:schemeClr val="bg1"/>
                </a:solidFill>
                <a:latin typeface="+mn-lt"/>
              </a:rPr>
              <a:t>op naam van de horeca-uitbater </a:t>
            </a:r>
            <a:r>
              <a:rPr lang="nl-NL" sz="8000" dirty="0">
                <a:solidFill>
                  <a:schemeClr val="bg1"/>
                </a:solidFill>
                <a:latin typeface="+mn-lt"/>
              </a:rPr>
              <a:t>en is </a:t>
            </a:r>
            <a:r>
              <a:rPr lang="nl-NL" sz="8000" b="1" u="sng" dirty="0">
                <a:solidFill>
                  <a:schemeClr val="bg1"/>
                </a:solidFill>
                <a:latin typeface="+mn-lt"/>
              </a:rPr>
              <a:t>niet overdraagbaar en beperkt in duur.</a:t>
            </a:r>
            <a:br>
              <a:rPr lang="nl-NL" sz="8000" dirty="0">
                <a:solidFill>
                  <a:schemeClr val="bg1"/>
                </a:solidFill>
                <a:latin typeface="+mn-lt"/>
              </a:rPr>
            </a:br>
            <a:r>
              <a:rPr lang="nl-NL" sz="8000" dirty="0">
                <a:solidFill>
                  <a:schemeClr val="bg1"/>
                </a:solidFill>
                <a:latin typeface="+mn-lt"/>
              </a:rPr>
              <a:t>Elke nieuwe exploitant moet een nieuwe aanvraag indienen.</a:t>
            </a:r>
          </a:p>
          <a:p>
            <a:pPr algn="l"/>
            <a:endParaRPr lang="nl-NL" sz="8000" dirty="0">
              <a:solidFill>
                <a:schemeClr val="bg1"/>
              </a:solidFill>
              <a:latin typeface="+mn-lt"/>
            </a:endParaRPr>
          </a:p>
          <a:p>
            <a:pPr algn="l"/>
            <a:r>
              <a:rPr lang="nl-NL" sz="8000" dirty="0">
                <a:solidFill>
                  <a:schemeClr val="bg1"/>
                </a:solidFill>
                <a:latin typeface="+mn-lt"/>
              </a:rPr>
              <a:t>Bij de toelating is het plaatsen van </a:t>
            </a:r>
            <a:r>
              <a:rPr lang="nl-NL" sz="8000" b="1" u="sng" dirty="0">
                <a:solidFill>
                  <a:schemeClr val="bg1"/>
                </a:solidFill>
                <a:latin typeface="+mn-lt"/>
              </a:rPr>
              <a:t>1 sandwichbord </a:t>
            </a:r>
            <a:r>
              <a:rPr lang="nl-NL" sz="8000" dirty="0">
                <a:solidFill>
                  <a:schemeClr val="bg1"/>
                </a:solidFill>
                <a:latin typeface="+mn-lt"/>
              </a:rPr>
              <a:t>met, openstaand, een maximale hoogte van 1 m en breedte van 0,6 m inbegrepen. Het bord kan worden beschreven met een uitwisbare tekst.</a:t>
            </a:r>
          </a:p>
          <a:p>
            <a:pPr algn="l"/>
            <a:endParaRPr lang="nl-NL" sz="8000" dirty="0">
              <a:solidFill>
                <a:schemeClr val="bg1"/>
              </a:solidFill>
              <a:latin typeface="+mn-lt"/>
            </a:endParaRPr>
          </a:p>
          <a:p>
            <a:pPr algn="l"/>
            <a:r>
              <a:rPr lang="nl-NL" sz="8000" dirty="0">
                <a:solidFill>
                  <a:schemeClr val="bg1"/>
                </a:solidFill>
                <a:latin typeface="+mn-lt"/>
              </a:rPr>
              <a:t>Andere voorwerpen zijn verboden of vereisen een afzonderlijke toelating.</a:t>
            </a:r>
          </a:p>
          <a:p>
            <a:pPr algn="l"/>
            <a:br>
              <a:rPr lang="nl-BE" dirty="0">
                <a:solidFill>
                  <a:schemeClr val="bg1"/>
                </a:solidFill>
                <a:latin typeface="Atkinson Hyperlegible" pitchFamily="2" charset="0"/>
              </a:rPr>
            </a:br>
            <a:endParaRPr lang="nl-BE" sz="2000" dirty="0">
              <a:solidFill>
                <a:schemeClr val="bg1"/>
              </a:solidFill>
              <a:latin typeface="Atkinson Hyperlegible" pitchFamily="2" charset="0"/>
            </a:endParaRPr>
          </a:p>
        </p:txBody>
      </p:sp>
    </p:spTree>
    <p:extLst>
      <p:ext uri="{BB962C8B-B14F-4D97-AF65-F5344CB8AC3E}">
        <p14:creationId xmlns:p14="http://schemas.microsoft.com/office/powerpoint/2010/main" val="1488791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770842" y="461589"/>
            <a:ext cx="9232900" cy="868448"/>
          </a:xfrm>
        </p:spPr>
        <p:txBody>
          <a:bodyPr anchor="t">
            <a:normAutofit fontScale="90000"/>
          </a:bodyPr>
          <a:lstStyle/>
          <a:p>
            <a:pPr algn="l"/>
            <a:r>
              <a:rPr lang="nl-BE" dirty="0">
                <a:solidFill>
                  <a:srgbClr val="91D6AC"/>
                </a:solidFill>
                <a:latin typeface="Atkinson Hyperlegible" pitchFamily="2" charset="0"/>
              </a:rPr>
              <a:t>Aanvraag omgevingsvergunning</a:t>
            </a:r>
            <a:br>
              <a:rPr lang="nl-BE" dirty="0">
                <a:solidFill>
                  <a:srgbClr val="91D6AC"/>
                </a:solidFill>
                <a:latin typeface="Atkinson Hyperlegible" pitchFamily="2" charset="0"/>
              </a:rPr>
            </a:br>
            <a:br>
              <a:rPr lang="nl-BE" dirty="0">
                <a:solidFill>
                  <a:srgbClr val="91D6AC"/>
                </a:solidFill>
                <a:latin typeface="Atkinson Hyperlegible" pitchFamily="2" charset="0"/>
              </a:rPr>
            </a:br>
            <a:br>
              <a:rPr lang="nl-NL" sz="2200" dirty="0">
                <a:solidFill>
                  <a:srgbClr val="91D6AC"/>
                </a:solidFill>
                <a:latin typeface="Rift Bold" panose="00000800000000000000" pitchFamily="50" charset="0"/>
              </a:rPr>
            </a:br>
            <a:br>
              <a:rPr lang="nl-NL" sz="2700" b="1" dirty="0">
                <a:solidFill>
                  <a:srgbClr val="91D6AC"/>
                </a:solidFill>
                <a:latin typeface="Rift Bold" panose="00000800000000000000" pitchFamily="50" charset="0"/>
              </a:rPr>
            </a:br>
            <a:endParaRPr lang="nl-BE" sz="2700" b="1" dirty="0">
              <a:solidFill>
                <a:srgbClr val="91D6AC"/>
              </a:solidFill>
              <a:latin typeface="Rift Bold" panose="00000800000000000000" pitchFamily="50" charset="0"/>
            </a:endParaRPr>
          </a:p>
        </p:txBody>
      </p:sp>
      <p:sp>
        <p:nvSpPr>
          <p:cNvPr id="6" name="Titel 1"/>
          <p:cNvSpPr txBox="1">
            <a:spLocks/>
          </p:cNvSpPr>
          <p:nvPr/>
        </p:nvSpPr>
        <p:spPr>
          <a:xfrm>
            <a:off x="1770842" y="1434516"/>
            <a:ext cx="10217026" cy="5066951"/>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100" dirty="0">
              <a:solidFill>
                <a:srgbClr val="91D6AC"/>
              </a:solidFill>
              <a:latin typeface="Atkinson Hyperlegible" pitchFamily="2" charset="0"/>
            </a:endParaRPr>
          </a:p>
        </p:txBody>
      </p:sp>
      <p:pic>
        <p:nvPicPr>
          <p:cNvPr id="4" name="Afbeelding 3">
            <a:extLst>
              <a:ext uri="{FF2B5EF4-FFF2-40B4-BE49-F238E27FC236}">
                <a16:creationId xmlns:a16="http://schemas.microsoft.com/office/drawing/2014/main" id="{2B748609-FEDE-4C05-B31E-32AB6E0207B9}"/>
              </a:ext>
            </a:extLst>
          </p:cNvPr>
          <p:cNvPicPr>
            <a:picLocks noChangeAspect="1"/>
          </p:cNvPicPr>
          <p:nvPr/>
        </p:nvPicPr>
        <p:blipFill>
          <a:blip r:embed="rId3"/>
          <a:stretch>
            <a:fillRect/>
          </a:stretch>
        </p:blipFill>
        <p:spPr>
          <a:xfrm>
            <a:off x="2766773" y="1694848"/>
            <a:ext cx="6658453" cy="3156600"/>
          </a:xfrm>
          <a:prstGeom prst="rect">
            <a:avLst/>
          </a:prstGeom>
        </p:spPr>
      </p:pic>
      <p:sp>
        <p:nvSpPr>
          <p:cNvPr id="5" name="Rechthoek 4">
            <a:extLst>
              <a:ext uri="{FF2B5EF4-FFF2-40B4-BE49-F238E27FC236}">
                <a16:creationId xmlns:a16="http://schemas.microsoft.com/office/drawing/2014/main" id="{51B983F5-DCE9-46AD-979B-569F236B4D83}"/>
              </a:ext>
            </a:extLst>
          </p:cNvPr>
          <p:cNvSpPr/>
          <p:nvPr/>
        </p:nvSpPr>
        <p:spPr>
          <a:xfrm>
            <a:off x="2766772" y="5106276"/>
            <a:ext cx="6939289" cy="646331"/>
          </a:xfrm>
          <a:prstGeom prst="rect">
            <a:avLst/>
          </a:prstGeom>
        </p:spPr>
        <p:txBody>
          <a:bodyPr wrap="square">
            <a:spAutoFit/>
          </a:bodyPr>
          <a:lstStyle/>
          <a:p>
            <a:r>
              <a:rPr lang="nl-NL" dirty="0">
                <a:solidFill>
                  <a:srgbClr val="91D6AC"/>
                </a:solidFill>
              </a:rPr>
              <a:t>Vul het puntje ‘Vlaams of provinciaal project’ aan (= noch een Vlaams, noch een provinciaal project, noch een onderdeel ervan)</a:t>
            </a:r>
            <a:endParaRPr lang="nl-BE" dirty="0">
              <a:solidFill>
                <a:srgbClr val="91D6AC"/>
              </a:solidFill>
            </a:endParaRPr>
          </a:p>
        </p:txBody>
      </p:sp>
    </p:spTree>
    <p:extLst>
      <p:ext uri="{BB962C8B-B14F-4D97-AF65-F5344CB8AC3E}">
        <p14:creationId xmlns:p14="http://schemas.microsoft.com/office/powerpoint/2010/main" val="1728914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770842" y="461589"/>
            <a:ext cx="9232900" cy="868448"/>
          </a:xfrm>
        </p:spPr>
        <p:txBody>
          <a:bodyPr anchor="t">
            <a:normAutofit fontScale="90000"/>
          </a:bodyPr>
          <a:lstStyle/>
          <a:p>
            <a:pPr algn="l"/>
            <a:r>
              <a:rPr lang="nl-BE" dirty="0">
                <a:solidFill>
                  <a:srgbClr val="91D6AC"/>
                </a:solidFill>
                <a:latin typeface="Atkinson Hyperlegible" pitchFamily="2" charset="0"/>
              </a:rPr>
              <a:t>Aanvraag omgevingsvergunning</a:t>
            </a:r>
            <a:br>
              <a:rPr lang="nl-BE" dirty="0">
                <a:solidFill>
                  <a:srgbClr val="91D6AC"/>
                </a:solidFill>
                <a:latin typeface="Atkinson Hyperlegible" pitchFamily="2" charset="0"/>
              </a:rPr>
            </a:br>
            <a:br>
              <a:rPr lang="nl-BE" dirty="0">
                <a:solidFill>
                  <a:srgbClr val="91D6AC"/>
                </a:solidFill>
                <a:latin typeface="Atkinson Hyperlegible" pitchFamily="2" charset="0"/>
              </a:rPr>
            </a:br>
            <a:r>
              <a:rPr lang="nl-BE" sz="2200" dirty="0">
                <a:solidFill>
                  <a:srgbClr val="91D6AC"/>
                </a:solidFill>
                <a:latin typeface="Atkinson Hyperlegible" pitchFamily="2" charset="0"/>
              </a:rPr>
              <a:t>Stap 15 : </a:t>
            </a:r>
            <a:r>
              <a:rPr lang="nl-NL" sz="2200" dirty="0">
                <a:solidFill>
                  <a:srgbClr val="91D6AC"/>
                </a:solidFill>
                <a:latin typeface="Atkinson Hyperlegible" pitchFamily="2" charset="0"/>
              </a:rPr>
              <a:t>Ga naar tabblad ‘Projectverloop en klik op Personen </a:t>
            </a:r>
            <a:br>
              <a:rPr lang="nl-NL" sz="2700" dirty="0">
                <a:solidFill>
                  <a:srgbClr val="91D6AC"/>
                </a:solidFill>
                <a:latin typeface="Rift Bold" panose="00000800000000000000" pitchFamily="50" charset="0"/>
              </a:rPr>
            </a:br>
            <a:br>
              <a:rPr lang="nl-NL" sz="2700" dirty="0">
                <a:solidFill>
                  <a:srgbClr val="91D6AC"/>
                </a:solidFill>
                <a:latin typeface="Rift Bold" panose="00000800000000000000" pitchFamily="50" charset="0"/>
              </a:rPr>
            </a:br>
            <a:r>
              <a:rPr lang="nl-NL" sz="2200" dirty="0">
                <a:solidFill>
                  <a:srgbClr val="91D6AC"/>
                </a:solidFill>
                <a:latin typeface="Rift Bold" panose="00000800000000000000" pitchFamily="50" charset="0"/>
              </a:rPr>
              <a:t>Klik op de naam onder ‘Persoon’</a:t>
            </a:r>
            <a:br>
              <a:rPr lang="nl-NL" sz="2700" b="1" dirty="0">
                <a:solidFill>
                  <a:srgbClr val="91D6AC"/>
                </a:solidFill>
                <a:latin typeface="Rift Bold" panose="00000800000000000000" pitchFamily="50" charset="0"/>
              </a:rPr>
            </a:br>
            <a:endParaRPr lang="nl-BE" sz="2700" b="1" dirty="0">
              <a:solidFill>
                <a:srgbClr val="91D6AC"/>
              </a:solidFill>
              <a:latin typeface="Rift Bold" panose="00000800000000000000" pitchFamily="50" charset="0"/>
            </a:endParaRPr>
          </a:p>
        </p:txBody>
      </p:sp>
      <p:sp>
        <p:nvSpPr>
          <p:cNvPr id="6" name="Titel 1"/>
          <p:cNvSpPr txBox="1">
            <a:spLocks/>
          </p:cNvSpPr>
          <p:nvPr/>
        </p:nvSpPr>
        <p:spPr>
          <a:xfrm>
            <a:off x="1770842" y="1434516"/>
            <a:ext cx="10217026" cy="5066951"/>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100" dirty="0">
              <a:solidFill>
                <a:srgbClr val="91D6AC"/>
              </a:solidFill>
              <a:latin typeface="Atkinson Hyperlegible" pitchFamily="2" charset="0"/>
            </a:endParaRPr>
          </a:p>
        </p:txBody>
      </p:sp>
      <p:pic>
        <p:nvPicPr>
          <p:cNvPr id="4" name="Afbeelding 3">
            <a:extLst>
              <a:ext uri="{FF2B5EF4-FFF2-40B4-BE49-F238E27FC236}">
                <a16:creationId xmlns:a16="http://schemas.microsoft.com/office/drawing/2014/main" id="{A157F17C-88C9-42BD-AE4D-7390A4DB00F4}"/>
              </a:ext>
            </a:extLst>
          </p:cNvPr>
          <p:cNvPicPr>
            <a:picLocks noChangeAspect="1"/>
          </p:cNvPicPr>
          <p:nvPr/>
        </p:nvPicPr>
        <p:blipFill>
          <a:blip r:embed="rId3"/>
          <a:stretch>
            <a:fillRect/>
          </a:stretch>
        </p:blipFill>
        <p:spPr>
          <a:xfrm>
            <a:off x="5262689" y="2317576"/>
            <a:ext cx="5014057" cy="1851752"/>
          </a:xfrm>
          <a:prstGeom prst="rect">
            <a:avLst/>
          </a:prstGeom>
        </p:spPr>
      </p:pic>
      <p:sp>
        <p:nvSpPr>
          <p:cNvPr id="5" name="Rechthoek 4">
            <a:extLst>
              <a:ext uri="{FF2B5EF4-FFF2-40B4-BE49-F238E27FC236}">
                <a16:creationId xmlns:a16="http://schemas.microsoft.com/office/drawing/2014/main" id="{C93CA2BE-8ACC-4B3B-B9FB-0D2F85995F89}"/>
              </a:ext>
            </a:extLst>
          </p:cNvPr>
          <p:cNvSpPr/>
          <p:nvPr/>
        </p:nvSpPr>
        <p:spPr>
          <a:xfrm>
            <a:off x="1770842" y="4382863"/>
            <a:ext cx="9001466" cy="2031325"/>
          </a:xfrm>
          <a:prstGeom prst="rect">
            <a:avLst/>
          </a:prstGeom>
        </p:spPr>
        <p:txBody>
          <a:bodyPr wrap="square">
            <a:spAutoFit/>
          </a:bodyPr>
          <a:lstStyle/>
          <a:p>
            <a:r>
              <a:rPr lang="nl-NL" dirty="0">
                <a:solidFill>
                  <a:srgbClr val="91D6AC"/>
                </a:solidFill>
              </a:rPr>
              <a:t>Bij het aanmaken van een dossier wordt de persoon die aan de hand van zijn/haar identiteitskaart inlogt automatisch de rol van opsteller toebedeeld. Door op uw naam te klikken kan je jezelf een extra rol toekennen.</a:t>
            </a:r>
          </a:p>
          <a:p>
            <a:r>
              <a:rPr lang="nl-NL" dirty="0">
                <a:solidFill>
                  <a:srgbClr val="91D6AC"/>
                </a:solidFill>
              </a:rPr>
              <a:t>Belangrijk bij het invullen van deze gegevens is dat alle velden aangeduid worden ingevuld. Als hoedanigheid wordt gekozen voor de rol van aanvrager. Mails </a:t>
            </a:r>
            <a:r>
              <a:rPr lang="nl-NL" dirty="0" err="1">
                <a:solidFill>
                  <a:srgbClr val="91D6AC"/>
                </a:solidFill>
              </a:rPr>
              <a:t>i.k.v</a:t>
            </a:r>
            <a:r>
              <a:rPr lang="nl-NL" dirty="0">
                <a:solidFill>
                  <a:srgbClr val="91D6AC"/>
                </a:solidFill>
              </a:rPr>
              <a:t>. de opvolging van het dossier zullen worden gestuurd naar het ingevulde e-mailadres. Het is dus belangrijk dat hier een mailadres wordt gekozen dat wordt opgevolgd. Klik op de knop bewaren.</a:t>
            </a:r>
          </a:p>
        </p:txBody>
      </p:sp>
    </p:spTree>
    <p:extLst>
      <p:ext uri="{BB962C8B-B14F-4D97-AF65-F5344CB8AC3E}">
        <p14:creationId xmlns:p14="http://schemas.microsoft.com/office/powerpoint/2010/main" val="2381957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770842" y="461589"/>
            <a:ext cx="9232900" cy="868448"/>
          </a:xfrm>
        </p:spPr>
        <p:txBody>
          <a:bodyPr anchor="t">
            <a:normAutofit fontScale="90000"/>
          </a:bodyPr>
          <a:lstStyle/>
          <a:p>
            <a:pPr algn="l"/>
            <a:r>
              <a:rPr lang="nl-BE" dirty="0">
                <a:solidFill>
                  <a:srgbClr val="91D6AC"/>
                </a:solidFill>
                <a:latin typeface="Atkinson Hyperlegible" pitchFamily="2" charset="0"/>
              </a:rPr>
              <a:t>Aanvraag omgevingsvergunning</a:t>
            </a:r>
            <a:br>
              <a:rPr lang="nl-BE" dirty="0">
                <a:solidFill>
                  <a:srgbClr val="91D6AC"/>
                </a:solidFill>
                <a:latin typeface="Atkinson Hyperlegible" pitchFamily="2" charset="0"/>
              </a:rPr>
            </a:br>
            <a:br>
              <a:rPr lang="nl-BE" dirty="0">
                <a:solidFill>
                  <a:srgbClr val="91D6AC"/>
                </a:solidFill>
                <a:latin typeface="Atkinson Hyperlegible" pitchFamily="2" charset="0"/>
              </a:rPr>
            </a:br>
            <a:r>
              <a:rPr lang="nl-BE" sz="2200" dirty="0">
                <a:solidFill>
                  <a:srgbClr val="91D6AC"/>
                </a:solidFill>
                <a:latin typeface="Atkinson Hyperlegible" pitchFamily="2" charset="0"/>
              </a:rPr>
              <a:t>Stap 16 : </a:t>
            </a:r>
            <a:r>
              <a:rPr lang="nl-NL" sz="2200" dirty="0">
                <a:solidFill>
                  <a:srgbClr val="91D6AC"/>
                </a:solidFill>
                <a:latin typeface="Atkinson Hyperlegible" pitchFamily="2" charset="0"/>
              </a:rPr>
              <a:t>Ga naar ‘Overzicht’ en voer ter controle de compleetheidscheck uit. </a:t>
            </a:r>
            <a:br>
              <a:rPr lang="nl-NL" sz="2200" dirty="0">
                <a:solidFill>
                  <a:srgbClr val="91D6AC"/>
                </a:solidFill>
                <a:latin typeface="Atkinson Hyperlegible" pitchFamily="2" charset="0"/>
              </a:rPr>
            </a:br>
            <a:r>
              <a:rPr lang="nl-NL" sz="2200" dirty="0">
                <a:solidFill>
                  <a:srgbClr val="91D6AC"/>
                </a:solidFill>
                <a:latin typeface="Atkinson Hyperlegible" pitchFamily="2" charset="0"/>
              </a:rPr>
              <a:t>Indien ok, mag de aanvraag ondertekend worden.</a:t>
            </a:r>
            <a:br>
              <a:rPr lang="nl-NL" sz="2700" dirty="0">
                <a:solidFill>
                  <a:srgbClr val="91D6AC"/>
                </a:solidFill>
                <a:latin typeface="Rift Bold" panose="00000800000000000000" pitchFamily="50" charset="0"/>
              </a:rPr>
            </a:br>
            <a:br>
              <a:rPr lang="nl-NL" sz="2700" dirty="0">
                <a:solidFill>
                  <a:srgbClr val="91D6AC"/>
                </a:solidFill>
                <a:latin typeface="Rift Bold" panose="00000800000000000000" pitchFamily="50" charset="0"/>
              </a:rPr>
            </a:br>
            <a:br>
              <a:rPr lang="nl-NL" sz="2700" b="1" dirty="0">
                <a:solidFill>
                  <a:srgbClr val="91D6AC"/>
                </a:solidFill>
                <a:latin typeface="Rift Bold" panose="00000800000000000000" pitchFamily="50" charset="0"/>
              </a:rPr>
            </a:br>
            <a:endParaRPr lang="nl-BE" sz="2700" b="1" dirty="0">
              <a:solidFill>
                <a:srgbClr val="91D6AC"/>
              </a:solidFill>
              <a:latin typeface="Rift Bold" panose="00000800000000000000" pitchFamily="50" charset="0"/>
            </a:endParaRPr>
          </a:p>
        </p:txBody>
      </p:sp>
      <p:sp>
        <p:nvSpPr>
          <p:cNvPr id="6" name="Titel 1"/>
          <p:cNvSpPr txBox="1">
            <a:spLocks/>
          </p:cNvSpPr>
          <p:nvPr/>
        </p:nvSpPr>
        <p:spPr>
          <a:xfrm>
            <a:off x="1770842" y="1434516"/>
            <a:ext cx="10217026" cy="5066951"/>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100" dirty="0">
              <a:solidFill>
                <a:srgbClr val="91D6AC"/>
              </a:solidFill>
              <a:latin typeface="Atkinson Hyperlegible" pitchFamily="2" charset="0"/>
            </a:endParaRPr>
          </a:p>
        </p:txBody>
      </p:sp>
      <p:pic>
        <p:nvPicPr>
          <p:cNvPr id="4" name="Afbeelding 3">
            <a:extLst>
              <a:ext uri="{FF2B5EF4-FFF2-40B4-BE49-F238E27FC236}">
                <a16:creationId xmlns:a16="http://schemas.microsoft.com/office/drawing/2014/main" id="{AB15C400-7CF0-4AA5-A9BD-AB5F03F512D0}"/>
              </a:ext>
            </a:extLst>
          </p:cNvPr>
          <p:cNvPicPr>
            <a:picLocks noChangeAspect="1"/>
          </p:cNvPicPr>
          <p:nvPr/>
        </p:nvPicPr>
        <p:blipFill rotWithShape="1">
          <a:blip r:embed="rId3"/>
          <a:srcRect r="3799"/>
          <a:stretch/>
        </p:blipFill>
        <p:spPr>
          <a:xfrm>
            <a:off x="295127" y="2569559"/>
            <a:ext cx="5542327" cy="2078916"/>
          </a:xfrm>
          <a:prstGeom prst="rect">
            <a:avLst/>
          </a:prstGeom>
        </p:spPr>
      </p:pic>
      <p:pic>
        <p:nvPicPr>
          <p:cNvPr id="5" name="Afbeelding 4">
            <a:extLst>
              <a:ext uri="{FF2B5EF4-FFF2-40B4-BE49-F238E27FC236}">
                <a16:creationId xmlns:a16="http://schemas.microsoft.com/office/drawing/2014/main" id="{2EA00386-64CE-4AD4-A6A7-78FC433E60D1}"/>
              </a:ext>
            </a:extLst>
          </p:cNvPr>
          <p:cNvPicPr>
            <a:picLocks noChangeAspect="1"/>
          </p:cNvPicPr>
          <p:nvPr/>
        </p:nvPicPr>
        <p:blipFill rotWithShape="1">
          <a:blip r:embed="rId4"/>
          <a:srcRect b="46541"/>
          <a:stretch/>
        </p:blipFill>
        <p:spPr>
          <a:xfrm>
            <a:off x="6220552" y="2569559"/>
            <a:ext cx="5767316" cy="2314004"/>
          </a:xfrm>
          <a:prstGeom prst="rect">
            <a:avLst/>
          </a:prstGeom>
        </p:spPr>
      </p:pic>
      <p:sp>
        <p:nvSpPr>
          <p:cNvPr id="7" name="Rechthoek 6">
            <a:extLst>
              <a:ext uri="{FF2B5EF4-FFF2-40B4-BE49-F238E27FC236}">
                <a16:creationId xmlns:a16="http://schemas.microsoft.com/office/drawing/2014/main" id="{29A90CDB-B6E7-4B66-8B56-6F8205510825}"/>
              </a:ext>
            </a:extLst>
          </p:cNvPr>
          <p:cNvSpPr/>
          <p:nvPr/>
        </p:nvSpPr>
        <p:spPr>
          <a:xfrm>
            <a:off x="1770842" y="4868469"/>
            <a:ext cx="9453628" cy="1754326"/>
          </a:xfrm>
          <a:prstGeom prst="rect">
            <a:avLst/>
          </a:prstGeom>
        </p:spPr>
        <p:txBody>
          <a:bodyPr wrap="square">
            <a:spAutoFit/>
          </a:bodyPr>
          <a:lstStyle/>
          <a:p>
            <a:r>
              <a:rPr lang="nl-NL" dirty="0">
                <a:solidFill>
                  <a:srgbClr val="91D6AC"/>
                </a:solidFill>
              </a:rPr>
              <a:t>Vink het vakje “Gelezen en goedgekeurd” aan en klik op “Ondertekenen”, en daarna op “Bevestigen</a:t>
            </a:r>
          </a:p>
          <a:p>
            <a:br>
              <a:rPr lang="nl-NL" dirty="0">
                <a:solidFill>
                  <a:srgbClr val="91D6AC"/>
                </a:solidFill>
              </a:rPr>
            </a:br>
            <a:r>
              <a:rPr lang="nl-NL" dirty="0">
                <a:solidFill>
                  <a:srgbClr val="91D6AC"/>
                </a:solidFill>
              </a:rPr>
              <a:t>Kies daarna voor de actie “Indienen van het dossier”</a:t>
            </a:r>
          </a:p>
          <a:p>
            <a:br>
              <a:rPr lang="nl-NL" dirty="0">
                <a:solidFill>
                  <a:srgbClr val="91D6AC"/>
                </a:solidFill>
              </a:rPr>
            </a:br>
            <a:r>
              <a:rPr lang="nl-NL" dirty="0">
                <a:solidFill>
                  <a:srgbClr val="91D6AC"/>
                </a:solidFill>
              </a:rPr>
              <a:t>Klik daarna op dossier indienen. Het dossier is nu ingediend. Je ontvangt hiervan nog een bevestigingsmail en hoeft verder niets meer te doen.</a:t>
            </a:r>
          </a:p>
        </p:txBody>
      </p:sp>
    </p:spTree>
    <p:extLst>
      <p:ext uri="{BB962C8B-B14F-4D97-AF65-F5344CB8AC3E}">
        <p14:creationId xmlns:p14="http://schemas.microsoft.com/office/powerpoint/2010/main" val="3492524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770842" y="461589"/>
            <a:ext cx="9232900" cy="868448"/>
          </a:xfrm>
        </p:spPr>
        <p:txBody>
          <a:bodyPr anchor="t">
            <a:normAutofit fontScale="90000"/>
          </a:bodyPr>
          <a:lstStyle/>
          <a:p>
            <a:pPr algn="l"/>
            <a:r>
              <a:rPr lang="nl-BE" dirty="0">
                <a:solidFill>
                  <a:srgbClr val="91D6AC"/>
                </a:solidFill>
                <a:latin typeface="Atkinson Hyperlegible" pitchFamily="2" charset="0"/>
              </a:rPr>
              <a:t>Vragen?</a:t>
            </a:r>
            <a:br>
              <a:rPr lang="nl-BE" dirty="0">
                <a:solidFill>
                  <a:srgbClr val="91D6AC"/>
                </a:solidFill>
                <a:latin typeface="Atkinson Hyperlegible" pitchFamily="2" charset="0"/>
              </a:rPr>
            </a:br>
            <a:br>
              <a:rPr lang="nl-BE" dirty="0">
                <a:solidFill>
                  <a:srgbClr val="91D6AC"/>
                </a:solidFill>
                <a:latin typeface="Atkinson Hyperlegible" pitchFamily="2" charset="0"/>
              </a:rPr>
            </a:br>
            <a:endParaRPr lang="nl-BE" sz="2700" b="1" dirty="0">
              <a:solidFill>
                <a:srgbClr val="91D6AC"/>
              </a:solidFill>
              <a:latin typeface="Rift Bold" panose="00000800000000000000" pitchFamily="50" charset="0"/>
            </a:endParaRPr>
          </a:p>
        </p:txBody>
      </p:sp>
      <p:sp>
        <p:nvSpPr>
          <p:cNvPr id="6" name="Titel 1"/>
          <p:cNvSpPr txBox="1">
            <a:spLocks/>
          </p:cNvSpPr>
          <p:nvPr/>
        </p:nvSpPr>
        <p:spPr>
          <a:xfrm>
            <a:off x="1770842" y="1434516"/>
            <a:ext cx="10217026" cy="5066951"/>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100" dirty="0">
              <a:solidFill>
                <a:srgbClr val="91D6AC"/>
              </a:solidFill>
              <a:latin typeface="Atkinson Hyperlegible" pitchFamily="2" charset="0"/>
            </a:endParaRPr>
          </a:p>
        </p:txBody>
      </p:sp>
      <p:sp>
        <p:nvSpPr>
          <p:cNvPr id="7" name="Rechthoek 6">
            <a:extLst>
              <a:ext uri="{FF2B5EF4-FFF2-40B4-BE49-F238E27FC236}">
                <a16:creationId xmlns:a16="http://schemas.microsoft.com/office/drawing/2014/main" id="{29A90CDB-B6E7-4B66-8B56-6F8205510825}"/>
              </a:ext>
            </a:extLst>
          </p:cNvPr>
          <p:cNvSpPr/>
          <p:nvPr/>
        </p:nvSpPr>
        <p:spPr>
          <a:xfrm>
            <a:off x="1660478" y="2376938"/>
            <a:ext cx="9453628" cy="369332"/>
          </a:xfrm>
          <a:prstGeom prst="rect">
            <a:avLst/>
          </a:prstGeom>
        </p:spPr>
        <p:txBody>
          <a:bodyPr wrap="square">
            <a:spAutoFit/>
          </a:bodyPr>
          <a:lstStyle/>
          <a:p>
            <a:endParaRPr lang="nl-NL" dirty="0">
              <a:solidFill>
                <a:srgbClr val="91D6AC"/>
              </a:solidFill>
            </a:endParaRPr>
          </a:p>
        </p:txBody>
      </p:sp>
      <p:sp>
        <p:nvSpPr>
          <p:cNvPr id="8" name="Rechthoek 7">
            <a:extLst>
              <a:ext uri="{FF2B5EF4-FFF2-40B4-BE49-F238E27FC236}">
                <a16:creationId xmlns:a16="http://schemas.microsoft.com/office/drawing/2014/main" id="{12BD35DF-BB64-492F-876C-F549E9ED2891}"/>
              </a:ext>
            </a:extLst>
          </p:cNvPr>
          <p:cNvSpPr/>
          <p:nvPr/>
        </p:nvSpPr>
        <p:spPr>
          <a:xfrm>
            <a:off x="1770842" y="2118222"/>
            <a:ext cx="8581173" cy="2031325"/>
          </a:xfrm>
          <a:prstGeom prst="rect">
            <a:avLst/>
          </a:prstGeom>
        </p:spPr>
        <p:txBody>
          <a:bodyPr wrap="square">
            <a:spAutoFit/>
          </a:bodyPr>
          <a:lstStyle/>
          <a:p>
            <a:r>
              <a:rPr lang="nl-NL" dirty="0">
                <a:solidFill>
                  <a:srgbClr val="91D6AC"/>
                </a:solidFill>
              </a:rPr>
              <a:t>Voor bijkomende inlichtingen en vragen kan je steeds terecht bij de dienst :</a:t>
            </a:r>
          </a:p>
          <a:p>
            <a:r>
              <a:rPr lang="nl-NL" dirty="0">
                <a:solidFill>
                  <a:srgbClr val="91D6AC"/>
                </a:solidFill>
              </a:rPr>
              <a:t> </a:t>
            </a:r>
          </a:p>
          <a:p>
            <a:pPr marL="285750" indent="-285750">
              <a:buFontTx/>
              <a:buChar char="-"/>
            </a:pPr>
            <a:r>
              <a:rPr lang="nl-NL" dirty="0">
                <a:solidFill>
                  <a:srgbClr val="91D6AC"/>
                </a:solidFill>
              </a:rPr>
              <a:t>Ruimtelijke ordening : </a:t>
            </a:r>
            <a:r>
              <a:rPr lang="nl-NL" dirty="0">
                <a:solidFill>
                  <a:srgbClr val="91D6AC"/>
                </a:solidFill>
                <a:hlinkClick r:id="rId3"/>
              </a:rPr>
              <a:t>ruimtelijke.ordening@veurne.be</a:t>
            </a:r>
            <a:endParaRPr lang="nl-NL" dirty="0">
              <a:solidFill>
                <a:srgbClr val="91D6AC"/>
              </a:solidFill>
            </a:endParaRPr>
          </a:p>
          <a:p>
            <a:endParaRPr lang="nl-NL" dirty="0">
              <a:solidFill>
                <a:srgbClr val="91D6AC"/>
              </a:solidFill>
            </a:endParaRPr>
          </a:p>
          <a:p>
            <a:pPr marL="285750" indent="-285750">
              <a:buFontTx/>
              <a:buChar char="-"/>
            </a:pPr>
            <a:endParaRPr lang="nl-NL" dirty="0">
              <a:solidFill>
                <a:srgbClr val="91D6AC"/>
              </a:solidFill>
            </a:endParaRPr>
          </a:p>
          <a:p>
            <a:pPr marL="285750" indent="-285750">
              <a:buFontTx/>
              <a:buChar char="-"/>
            </a:pPr>
            <a:r>
              <a:rPr lang="nl-NL" dirty="0">
                <a:solidFill>
                  <a:srgbClr val="91D6AC"/>
                </a:solidFill>
              </a:rPr>
              <a:t>Lokale economie : </a:t>
            </a:r>
            <a:r>
              <a:rPr lang="nl-NL" dirty="0" err="1">
                <a:solidFill>
                  <a:srgbClr val="91D6AC"/>
                </a:solidFill>
                <a:hlinkClick r:id="rId4"/>
              </a:rPr>
              <a:t>lokale_</a:t>
            </a:r>
            <a:r>
              <a:rPr lang="nl-NL" err="1">
                <a:solidFill>
                  <a:srgbClr val="91D6AC"/>
                </a:solidFill>
                <a:hlinkClick r:id="rId4"/>
              </a:rPr>
              <a:t>economie</a:t>
            </a:r>
            <a:r>
              <a:rPr lang="nl-NL">
                <a:solidFill>
                  <a:srgbClr val="91D6AC"/>
                </a:solidFill>
                <a:hlinkClick r:id="rId4"/>
              </a:rPr>
              <a:t>@veurne.be</a:t>
            </a:r>
            <a:endParaRPr lang="nl-NL">
              <a:solidFill>
                <a:srgbClr val="91D6AC"/>
              </a:solidFill>
            </a:endParaRPr>
          </a:p>
          <a:p>
            <a:pPr marL="285750" indent="-285750">
              <a:buFontTx/>
              <a:buChar char="-"/>
            </a:pPr>
            <a:endParaRPr lang="nl-BE" dirty="0">
              <a:solidFill>
                <a:srgbClr val="91D6AC"/>
              </a:solidFill>
            </a:endParaRPr>
          </a:p>
        </p:txBody>
      </p:sp>
    </p:spTree>
    <p:extLst>
      <p:ext uri="{BB962C8B-B14F-4D97-AF65-F5344CB8AC3E}">
        <p14:creationId xmlns:p14="http://schemas.microsoft.com/office/powerpoint/2010/main" val="2944858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770842" y="461589"/>
            <a:ext cx="9232900" cy="868448"/>
          </a:xfrm>
        </p:spPr>
        <p:txBody>
          <a:bodyPr anchor="t">
            <a:normAutofit fontScale="90000"/>
          </a:bodyPr>
          <a:lstStyle/>
          <a:p>
            <a:pPr algn="l"/>
            <a:r>
              <a:rPr lang="nl-BE" dirty="0">
                <a:solidFill>
                  <a:srgbClr val="91D6AC"/>
                </a:solidFill>
                <a:latin typeface="Atkinson Hyperlegible" pitchFamily="2" charset="0"/>
              </a:rPr>
              <a:t>Seizoensgebonden vast terras</a:t>
            </a:r>
            <a:br>
              <a:rPr lang="nl-BE" dirty="0">
                <a:solidFill>
                  <a:srgbClr val="91D6AC"/>
                </a:solidFill>
                <a:latin typeface="Atkinson Hyperlegible" pitchFamily="2" charset="0"/>
              </a:rPr>
            </a:br>
            <a:br>
              <a:rPr lang="nl-BE" b="1" dirty="0">
                <a:solidFill>
                  <a:srgbClr val="91D6AC"/>
                </a:solidFill>
                <a:latin typeface="Rift Bold" panose="00000800000000000000" pitchFamily="50" charset="0"/>
              </a:rPr>
            </a:br>
            <a:endParaRPr lang="nl-BE" sz="2000" b="1" dirty="0">
              <a:solidFill>
                <a:srgbClr val="91D6AC"/>
              </a:solidFill>
              <a:latin typeface="Rift Bold" panose="00000800000000000000" pitchFamily="50" charset="0"/>
            </a:endParaRPr>
          </a:p>
        </p:txBody>
      </p:sp>
      <p:sp>
        <p:nvSpPr>
          <p:cNvPr id="6" name="Titel 1"/>
          <p:cNvSpPr txBox="1">
            <a:spLocks/>
          </p:cNvSpPr>
          <p:nvPr/>
        </p:nvSpPr>
        <p:spPr>
          <a:xfrm>
            <a:off x="1770842" y="1434516"/>
            <a:ext cx="10217026" cy="5066951"/>
          </a:xfrm>
          <a:prstGeom prst="rect">
            <a:avLst/>
          </a:prstGeom>
        </p:spPr>
        <p:txBody>
          <a:bodyPr vert="horz" lIns="91440" tIns="45720" rIns="91440" bIns="45720" rtlCol="0" anchor="t">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700" dirty="0">
                <a:solidFill>
                  <a:srgbClr val="91D6AC"/>
                </a:solidFill>
                <a:latin typeface="Atkinson Hyperlegible" pitchFamily="2" charset="0"/>
              </a:rPr>
              <a:t>= </a:t>
            </a:r>
            <a:r>
              <a:rPr lang="nl-NL" sz="3700" dirty="0">
                <a:solidFill>
                  <a:srgbClr val="91D6AC"/>
                </a:solidFill>
                <a:latin typeface="Atkinson Hyperlegible" pitchFamily="2" charset="0"/>
              </a:rPr>
              <a:t>een tijdelijk terras met constructies zoals een bevloering, schermen, luifel … ; </a:t>
            </a:r>
          </a:p>
          <a:p>
            <a:pPr algn="l"/>
            <a:endParaRPr lang="nl-NL" sz="3700" dirty="0">
              <a:solidFill>
                <a:srgbClr val="91D6AC"/>
              </a:solidFill>
              <a:latin typeface="Atkinson Hyperlegible" pitchFamily="2" charset="0"/>
            </a:endParaRPr>
          </a:p>
          <a:p>
            <a:pPr algn="l"/>
            <a:r>
              <a:rPr lang="nl-NL" sz="3700" dirty="0">
                <a:solidFill>
                  <a:srgbClr val="91D6AC"/>
                </a:solidFill>
                <a:latin typeface="Atkinson Hyperlegible" pitchFamily="2" charset="0"/>
              </a:rPr>
              <a:t>Hiervoor is een </a:t>
            </a:r>
            <a:r>
              <a:rPr lang="nl-NL" sz="3700" b="1" u="sng" dirty="0">
                <a:solidFill>
                  <a:srgbClr val="91D6AC"/>
                </a:solidFill>
                <a:latin typeface="Atkinson Hyperlegible" pitchFamily="2" charset="0"/>
              </a:rPr>
              <a:t>machtiging van het College van Burgemeester en Schepenen </a:t>
            </a:r>
            <a:r>
              <a:rPr lang="nl-NL" sz="3700" dirty="0">
                <a:solidFill>
                  <a:srgbClr val="91D6AC"/>
                </a:solidFill>
                <a:latin typeface="Atkinson Hyperlegible" pitchFamily="2" charset="0"/>
              </a:rPr>
              <a:t>noodzakelijk.</a:t>
            </a:r>
          </a:p>
          <a:p>
            <a:pPr algn="l"/>
            <a:endParaRPr lang="nl-BE" sz="3700" dirty="0">
              <a:solidFill>
                <a:srgbClr val="91D6AC"/>
              </a:solidFill>
              <a:latin typeface="Atkinson Hyperlegible" pitchFamily="2" charset="0"/>
            </a:endParaRPr>
          </a:p>
          <a:p>
            <a:pPr algn="l"/>
            <a:r>
              <a:rPr lang="nl-NL" sz="3700" dirty="0">
                <a:solidFill>
                  <a:srgbClr val="91D6AC"/>
                </a:solidFill>
                <a:latin typeface="Atkinson Hyperlegible" pitchFamily="2" charset="0"/>
              </a:rPr>
              <a:t>De vormgeving van het seizoengebonden vast terras moet in overeenstemming zijn</a:t>
            </a:r>
          </a:p>
          <a:p>
            <a:pPr algn="l"/>
            <a:r>
              <a:rPr lang="nl-NL" sz="3700" dirty="0">
                <a:solidFill>
                  <a:srgbClr val="91D6AC"/>
                </a:solidFill>
                <a:latin typeface="Atkinson Hyperlegible" pitchFamily="2" charset="0"/>
              </a:rPr>
              <a:t>met de </a:t>
            </a:r>
            <a:r>
              <a:rPr lang="nl-NL" sz="3700" b="1" u="sng" dirty="0">
                <a:solidFill>
                  <a:srgbClr val="91D6AC"/>
                </a:solidFill>
                <a:latin typeface="Atkinson Hyperlegible" pitchFamily="2" charset="0"/>
              </a:rPr>
              <a:t>stedenbouwkundige voorschriften </a:t>
            </a:r>
            <a:r>
              <a:rPr lang="nl-NL" sz="3700" dirty="0">
                <a:solidFill>
                  <a:srgbClr val="91D6AC"/>
                </a:solidFill>
                <a:latin typeface="Atkinson Hyperlegible" pitchFamily="2" charset="0"/>
              </a:rPr>
              <a:t>zoals bepaald in de stedenbouwkundige verordening voor het plaatsen van niet-seizoengebonden terrassen.</a:t>
            </a:r>
          </a:p>
          <a:p>
            <a:pPr algn="l"/>
            <a:r>
              <a:rPr lang="nl-BE" sz="3700" dirty="0">
                <a:solidFill>
                  <a:srgbClr val="91D6AC"/>
                </a:solidFill>
                <a:latin typeface="Atkinson Hyperlegible" pitchFamily="2" charset="0"/>
              </a:rPr>
              <a:t> </a:t>
            </a:r>
          </a:p>
          <a:p>
            <a:pPr algn="l"/>
            <a:r>
              <a:rPr lang="nl-NL" sz="3700" dirty="0">
                <a:solidFill>
                  <a:srgbClr val="91D6AC"/>
                </a:solidFill>
                <a:latin typeface="Atkinson Hyperlegible" pitchFamily="2" charset="0"/>
              </a:rPr>
              <a:t>De </a:t>
            </a:r>
            <a:r>
              <a:rPr lang="nl-NL" sz="3700" b="1" u="sng" dirty="0">
                <a:solidFill>
                  <a:srgbClr val="91D6AC"/>
                </a:solidFill>
                <a:latin typeface="Atkinson Hyperlegible" pitchFamily="2" charset="0"/>
              </a:rPr>
              <a:t>aanvraag</a:t>
            </a:r>
            <a:r>
              <a:rPr lang="nl-NL" sz="3700" dirty="0">
                <a:solidFill>
                  <a:srgbClr val="91D6AC"/>
                </a:solidFill>
                <a:latin typeface="Atkinson Hyperlegible" pitchFamily="2" charset="0"/>
              </a:rPr>
              <a:t> tot machtiging is vergezeld van :</a:t>
            </a:r>
          </a:p>
          <a:p>
            <a:pPr algn="l"/>
            <a:r>
              <a:rPr lang="nl-NL" sz="3700" dirty="0">
                <a:solidFill>
                  <a:srgbClr val="91D6AC"/>
                </a:solidFill>
                <a:latin typeface="Atkinson Hyperlegible" pitchFamily="2" charset="0"/>
              </a:rPr>
              <a:t>1° de technische tekeningen van de constructie ;</a:t>
            </a:r>
          </a:p>
          <a:p>
            <a:pPr algn="l"/>
            <a:r>
              <a:rPr lang="nl-NL" sz="3700" dirty="0">
                <a:solidFill>
                  <a:srgbClr val="91D6AC"/>
                </a:solidFill>
                <a:latin typeface="Atkinson Hyperlegible" pitchFamily="2" charset="0"/>
              </a:rPr>
              <a:t>2° een schets van de inplanting ;</a:t>
            </a:r>
          </a:p>
          <a:p>
            <a:pPr algn="l"/>
            <a:r>
              <a:rPr lang="nl-NL" sz="3700" dirty="0">
                <a:solidFill>
                  <a:srgbClr val="91D6AC"/>
                </a:solidFill>
                <a:latin typeface="Atkinson Hyperlegible" pitchFamily="2" charset="0"/>
              </a:rPr>
              <a:t>3° de nodige attesten;</a:t>
            </a:r>
          </a:p>
          <a:p>
            <a:pPr algn="l"/>
            <a:r>
              <a:rPr lang="nl-NL" sz="3700" dirty="0">
                <a:solidFill>
                  <a:srgbClr val="91D6AC"/>
                </a:solidFill>
                <a:latin typeface="Atkinson Hyperlegible" pitchFamily="2" charset="0"/>
              </a:rPr>
              <a:t>4° materiaalstalen ;</a:t>
            </a:r>
          </a:p>
          <a:p>
            <a:pPr algn="l"/>
            <a:r>
              <a:rPr lang="nl-NL" sz="3700" dirty="0">
                <a:solidFill>
                  <a:srgbClr val="91D6AC"/>
                </a:solidFill>
                <a:latin typeface="Atkinson Hyperlegible" pitchFamily="2" charset="0"/>
              </a:rPr>
              <a:t>5° foto’s of simulaties van de constructie ;</a:t>
            </a:r>
          </a:p>
          <a:p>
            <a:pPr algn="l"/>
            <a:endParaRPr lang="nl-BE" dirty="0">
              <a:solidFill>
                <a:srgbClr val="91D6AC"/>
              </a:solidFill>
              <a:latin typeface="Atkinson Hyperlegible" pitchFamily="2" charset="0"/>
            </a:endParaRPr>
          </a:p>
          <a:p>
            <a:pPr algn="l"/>
            <a:r>
              <a:rPr lang="nl-NL" sz="3700" dirty="0">
                <a:solidFill>
                  <a:srgbClr val="91D6AC"/>
                </a:solidFill>
                <a:latin typeface="Atkinson Hyperlegible" pitchFamily="2" charset="0"/>
              </a:rPr>
              <a:t>De machtiging van het College van Burgemeester en Schepen wordt </a:t>
            </a:r>
            <a:r>
              <a:rPr lang="nl-NL" sz="3700" b="1" u="sng" dirty="0">
                <a:solidFill>
                  <a:srgbClr val="91D6AC"/>
                </a:solidFill>
                <a:latin typeface="Atkinson Hyperlegible" pitchFamily="2" charset="0"/>
              </a:rPr>
              <a:t>verleend op naam </a:t>
            </a:r>
            <a:r>
              <a:rPr lang="nl-NL" sz="3700" dirty="0">
                <a:solidFill>
                  <a:srgbClr val="91D6AC"/>
                </a:solidFill>
                <a:latin typeface="Atkinson Hyperlegible" pitchFamily="2" charset="0"/>
              </a:rPr>
              <a:t>van de horeca-uitbater en is </a:t>
            </a:r>
            <a:r>
              <a:rPr lang="nl-NL" sz="3700" b="1" u="sng" dirty="0">
                <a:solidFill>
                  <a:srgbClr val="91D6AC"/>
                </a:solidFill>
                <a:latin typeface="Atkinson Hyperlegible" pitchFamily="2" charset="0"/>
              </a:rPr>
              <a:t>niet overdraagbaar</a:t>
            </a:r>
            <a:r>
              <a:rPr lang="nl-NL" sz="3700" dirty="0">
                <a:solidFill>
                  <a:srgbClr val="91D6AC"/>
                </a:solidFill>
                <a:latin typeface="Atkinson Hyperlegible" pitchFamily="2" charset="0"/>
              </a:rPr>
              <a:t>. Elke nieuwe exploitant moet een nieuwe aanvraag indienen. </a:t>
            </a:r>
          </a:p>
          <a:p>
            <a:pPr algn="l"/>
            <a:endParaRPr lang="nl-NL" sz="3700" dirty="0">
              <a:solidFill>
                <a:srgbClr val="91D6AC"/>
              </a:solidFill>
              <a:latin typeface="Atkinson Hyperlegible" pitchFamily="2" charset="0"/>
            </a:endParaRPr>
          </a:p>
          <a:p>
            <a:pPr algn="l"/>
            <a:r>
              <a:rPr lang="nl-NL" sz="3700" dirty="0">
                <a:solidFill>
                  <a:srgbClr val="91D6AC"/>
                </a:solidFill>
                <a:latin typeface="Atkinson Hyperlegible" pitchFamily="2" charset="0"/>
              </a:rPr>
              <a:t>Elke wijziging of  vervanging moet aangevraagd worden.</a:t>
            </a:r>
          </a:p>
          <a:p>
            <a:pPr algn="l"/>
            <a:endParaRPr lang="nl-NL" sz="3700" dirty="0">
              <a:solidFill>
                <a:srgbClr val="91D6AC"/>
              </a:solidFill>
              <a:latin typeface="Atkinson Hyperlegible" pitchFamily="2" charset="0"/>
            </a:endParaRPr>
          </a:p>
          <a:p>
            <a:pPr algn="l"/>
            <a:r>
              <a:rPr lang="nl-NL" sz="3700" dirty="0">
                <a:solidFill>
                  <a:srgbClr val="91D6AC"/>
                </a:solidFill>
                <a:latin typeface="Atkinson Hyperlegible" pitchFamily="2" charset="0"/>
              </a:rPr>
              <a:t>De machtiging is geldig voor </a:t>
            </a:r>
            <a:r>
              <a:rPr lang="nl-NL" sz="3700" b="1" u="sng" dirty="0">
                <a:solidFill>
                  <a:srgbClr val="91D6AC"/>
                </a:solidFill>
                <a:latin typeface="Atkinson Hyperlegible" pitchFamily="2" charset="0"/>
              </a:rPr>
              <a:t>onbepaalde duur</a:t>
            </a:r>
            <a:r>
              <a:rPr lang="nl-NL" sz="3700" dirty="0">
                <a:solidFill>
                  <a:srgbClr val="91D6AC"/>
                </a:solidFill>
                <a:latin typeface="Atkinson Hyperlegible" pitchFamily="2" charset="0"/>
              </a:rPr>
              <a:t>, maar telkens slechts voor de </a:t>
            </a:r>
            <a:r>
              <a:rPr lang="nl-NL" sz="3700" b="1" u="sng" dirty="0">
                <a:solidFill>
                  <a:srgbClr val="91D6AC"/>
                </a:solidFill>
                <a:latin typeface="Atkinson Hyperlegible" pitchFamily="2" charset="0"/>
              </a:rPr>
              <a:t>duur van het terrasseizoen</a:t>
            </a:r>
            <a:r>
              <a:rPr lang="nl-NL" sz="3700" dirty="0">
                <a:solidFill>
                  <a:srgbClr val="91D6AC"/>
                </a:solidFill>
                <a:latin typeface="Atkinson Hyperlegible" pitchFamily="2" charset="0"/>
              </a:rPr>
              <a:t>.</a:t>
            </a:r>
          </a:p>
          <a:p>
            <a:pPr algn="l"/>
            <a:br>
              <a:rPr lang="nl-BE" dirty="0">
                <a:solidFill>
                  <a:srgbClr val="91D6AC"/>
                </a:solidFill>
                <a:latin typeface="Atkinson Hyperlegible" pitchFamily="2" charset="0"/>
              </a:rPr>
            </a:br>
            <a:endParaRPr lang="nl-BE" sz="2000" dirty="0">
              <a:solidFill>
                <a:srgbClr val="91D6AC"/>
              </a:solidFill>
              <a:latin typeface="Atkinson Hyperlegible" pitchFamily="2" charset="0"/>
            </a:endParaRPr>
          </a:p>
        </p:txBody>
      </p:sp>
    </p:spTree>
    <p:extLst>
      <p:ext uri="{BB962C8B-B14F-4D97-AF65-F5344CB8AC3E}">
        <p14:creationId xmlns:p14="http://schemas.microsoft.com/office/powerpoint/2010/main" val="3881059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el 1"/>
          <p:cNvSpPr>
            <a:spLocks noGrp="1"/>
          </p:cNvSpPr>
          <p:nvPr>
            <p:ph type="ctrTitle"/>
          </p:nvPr>
        </p:nvSpPr>
        <p:spPr>
          <a:xfrm>
            <a:off x="1770842" y="461589"/>
            <a:ext cx="9232900" cy="868448"/>
          </a:xfrm>
        </p:spPr>
        <p:txBody>
          <a:bodyPr anchor="t">
            <a:normAutofit fontScale="90000"/>
          </a:bodyPr>
          <a:lstStyle/>
          <a:p>
            <a:pPr algn="l"/>
            <a:r>
              <a:rPr lang="nl-BE" b="1" dirty="0">
                <a:solidFill>
                  <a:schemeClr val="bg1"/>
                </a:solidFill>
                <a:latin typeface="Rift Bold" panose="00000800000000000000" pitchFamily="50" charset="0"/>
              </a:rPr>
              <a:t>Niet-seizoensgebonden vast terras</a:t>
            </a:r>
            <a:br>
              <a:rPr lang="nl-BE" b="1" dirty="0">
                <a:solidFill>
                  <a:schemeClr val="bg1"/>
                </a:solidFill>
                <a:latin typeface="Rift Bold" panose="00000800000000000000" pitchFamily="50" charset="0"/>
              </a:rPr>
            </a:br>
            <a:endParaRPr lang="nl-BE" sz="2000" b="1" dirty="0">
              <a:solidFill>
                <a:schemeClr val="bg1"/>
              </a:solidFill>
              <a:latin typeface="Rift Bold" panose="00000800000000000000" pitchFamily="50" charset="0"/>
            </a:endParaRPr>
          </a:p>
        </p:txBody>
      </p:sp>
      <p:sp>
        <p:nvSpPr>
          <p:cNvPr id="6" name="Titel 1"/>
          <p:cNvSpPr txBox="1">
            <a:spLocks/>
          </p:cNvSpPr>
          <p:nvPr/>
        </p:nvSpPr>
        <p:spPr>
          <a:xfrm>
            <a:off x="1928552" y="2174011"/>
            <a:ext cx="9075189" cy="868448"/>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nl-BE" sz="2000" dirty="0">
              <a:solidFill>
                <a:schemeClr val="bg1"/>
              </a:solidFill>
              <a:latin typeface="Atkinson Hyperlegible" pitchFamily="2" charset="0"/>
            </a:endParaRPr>
          </a:p>
        </p:txBody>
      </p:sp>
      <p:sp>
        <p:nvSpPr>
          <p:cNvPr id="4" name="Rechthoek 3">
            <a:extLst>
              <a:ext uri="{FF2B5EF4-FFF2-40B4-BE49-F238E27FC236}">
                <a16:creationId xmlns:a16="http://schemas.microsoft.com/office/drawing/2014/main" id="{867CCCE9-0677-45D1-BAF6-EEF569A902DC}"/>
              </a:ext>
            </a:extLst>
          </p:cNvPr>
          <p:cNvSpPr/>
          <p:nvPr/>
        </p:nvSpPr>
        <p:spPr>
          <a:xfrm>
            <a:off x="1770842" y="2174011"/>
            <a:ext cx="9696908" cy="2954655"/>
          </a:xfrm>
          <a:prstGeom prst="rect">
            <a:avLst/>
          </a:prstGeom>
        </p:spPr>
        <p:txBody>
          <a:bodyPr wrap="square">
            <a:spAutoFit/>
          </a:bodyPr>
          <a:lstStyle/>
          <a:p>
            <a:r>
              <a:rPr lang="nl-NL" sz="2400" dirty="0">
                <a:solidFill>
                  <a:schemeClr val="bg1"/>
                </a:solidFill>
              </a:rPr>
              <a:t>= een permanent terras met constructies zoals een bevloering, schermen, luifel … waarvoor een omgevingsvergunning is vereist. </a:t>
            </a:r>
          </a:p>
          <a:p>
            <a:endParaRPr lang="nl-NL" sz="2400" dirty="0">
              <a:solidFill>
                <a:schemeClr val="bg1"/>
              </a:solidFill>
            </a:endParaRPr>
          </a:p>
          <a:p>
            <a:r>
              <a:rPr lang="nl-NL" sz="2400" dirty="0">
                <a:solidFill>
                  <a:schemeClr val="bg1"/>
                </a:solidFill>
              </a:rPr>
              <a:t>De vormgeving van het niet-seizoengebonden vast terras moet in overeenstemming zijn met de stedenbouwkundige voorschriften zoals bepaald in de stedenbouwkundige verordening voor het plaatsen van </a:t>
            </a:r>
            <a:br>
              <a:rPr lang="nl-NL" sz="2400" dirty="0">
                <a:solidFill>
                  <a:schemeClr val="bg1"/>
                </a:solidFill>
              </a:rPr>
            </a:br>
            <a:r>
              <a:rPr lang="nl-NL" sz="2400" dirty="0">
                <a:solidFill>
                  <a:schemeClr val="bg1"/>
                </a:solidFill>
              </a:rPr>
              <a:t>niet-seizoengebonden terrassen.</a:t>
            </a:r>
          </a:p>
          <a:p>
            <a:endParaRPr lang="nl-BE" dirty="0"/>
          </a:p>
        </p:txBody>
      </p:sp>
    </p:spTree>
    <p:extLst>
      <p:ext uri="{BB962C8B-B14F-4D97-AF65-F5344CB8AC3E}">
        <p14:creationId xmlns:p14="http://schemas.microsoft.com/office/powerpoint/2010/main" val="3233399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770842" y="461589"/>
            <a:ext cx="9232900" cy="868448"/>
          </a:xfrm>
        </p:spPr>
        <p:txBody>
          <a:bodyPr anchor="t">
            <a:normAutofit fontScale="90000"/>
          </a:bodyPr>
          <a:lstStyle/>
          <a:p>
            <a:pPr algn="l"/>
            <a:r>
              <a:rPr lang="nl-BE" dirty="0">
                <a:solidFill>
                  <a:srgbClr val="91D6AC"/>
                </a:solidFill>
                <a:latin typeface="Atkinson Hyperlegible" pitchFamily="2" charset="0"/>
              </a:rPr>
              <a:t>Inrichting van het terras </a:t>
            </a:r>
            <a:br>
              <a:rPr lang="nl-BE" dirty="0">
                <a:solidFill>
                  <a:srgbClr val="91D6AC"/>
                </a:solidFill>
                <a:latin typeface="Atkinson Hyperlegible" pitchFamily="2" charset="0"/>
              </a:rPr>
            </a:br>
            <a:br>
              <a:rPr lang="nl-BE" b="1" dirty="0">
                <a:solidFill>
                  <a:srgbClr val="91D6AC"/>
                </a:solidFill>
                <a:latin typeface="Rift Bold" panose="00000800000000000000" pitchFamily="50" charset="0"/>
              </a:rPr>
            </a:br>
            <a:endParaRPr lang="nl-BE" sz="2000" b="1" dirty="0">
              <a:solidFill>
                <a:srgbClr val="91D6AC"/>
              </a:solidFill>
              <a:latin typeface="Rift Bold" panose="00000800000000000000" pitchFamily="50" charset="0"/>
            </a:endParaRPr>
          </a:p>
        </p:txBody>
      </p:sp>
      <p:sp>
        <p:nvSpPr>
          <p:cNvPr id="6" name="Titel 1"/>
          <p:cNvSpPr txBox="1">
            <a:spLocks/>
          </p:cNvSpPr>
          <p:nvPr/>
        </p:nvSpPr>
        <p:spPr>
          <a:xfrm>
            <a:off x="1770842" y="1434516"/>
            <a:ext cx="10217026" cy="5066951"/>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700" dirty="0">
                <a:solidFill>
                  <a:srgbClr val="91D6AC"/>
                </a:solidFill>
                <a:latin typeface="Atkinson Hyperlegible" pitchFamily="2" charset="0"/>
              </a:rPr>
              <a:t>Parasols :</a:t>
            </a:r>
          </a:p>
          <a:p>
            <a:pPr marL="571500" indent="-571500" algn="l">
              <a:buFontTx/>
              <a:buChar char="-"/>
            </a:pPr>
            <a:r>
              <a:rPr lang="nl-BE" sz="2100" dirty="0">
                <a:solidFill>
                  <a:srgbClr val="91D6AC"/>
                </a:solidFill>
                <a:latin typeface="Atkinson Hyperlegible" pitchFamily="2" charset="0"/>
              </a:rPr>
              <a:t>zijn toegestaan wanneer er geen luifel is of als deze dicht is</a:t>
            </a:r>
          </a:p>
          <a:p>
            <a:pPr marL="571500" indent="-571500" algn="l">
              <a:buFontTx/>
              <a:buChar char="-"/>
            </a:pPr>
            <a:r>
              <a:rPr lang="nl-BE" sz="2000" dirty="0">
                <a:solidFill>
                  <a:srgbClr val="91D6AC"/>
                </a:solidFill>
                <a:latin typeface="Atkinson Hyperlegible" pitchFamily="2" charset="0"/>
              </a:rPr>
              <a:t>mogelijke kleuren : </a:t>
            </a:r>
            <a:r>
              <a:rPr lang="en-US" sz="2000" dirty="0">
                <a:solidFill>
                  <a:srgbClr val="91D6AC"/>
                </a:solidFill>
                <a:latin typeface="Atkinson Hyperlegible" pitchFamily="2" charset="0"/>
              </a:rPr>
              <a:t>RAL 7039 of RAL 7030</a:t>
            </a:r>
          </a:p>
          <a:p>
            <a:pPr marL="571500" indent="-571500" algn="l">
              <a:buFontTx/>
              <a:buChar char="-"/>
            </a:pPr>
            <a:r>
              <a:rPr lang="nl-BE" sz="2000" dirty="0">
                <a:solidFill>
                  <a:srgbClr val="91D6AC"/>
                </a:solidFill>
                <a:latin typeface="Atkinson Hyperlegible" pitchFamily="2" charset="0"/>
              </a:rPr>
              <a:t>mag niet verder komen dan toegelaten terraszone</a:t>
            </a:r>
            <a:endParaRPr lang="en-US" sz="2000" dirty="0">
              <a:solidFill>
                <a:srgbClr val="91D6AC"/>
              </a:solidFill>
              <a:latin typeface="Atkinson Hyperlegible" pitchFamily="2" charset="0"/>
            </a:endParaRPr>
          </a:p>
          <a:p>
            <a:pPr marL="571500" indent="-571500" algn="l">
              <a:buFontTx/>
              <a:buChar char="-"/>
            </a:pPr>
            <a:r>
              <a:rPr lang="en-US" sz="2000" dirty="0" err="1">
                <a:solidFill>
                  <a:srgbClr val="91D6AC"/>
                </a:solidFill>
                <a:latin typeface="Atkinson Hyperlegible" pitchFamily="2" charset="0"/>
              </a:rPr>
              <a:t>enkel</a:t>
            </a:r>
            <a:r>
              <a:rPr lang="en-US" sz="2000" dirty="0">
                <a:solidFill>
                  <a:srgbClr val="91D6AC"/>
                </a:solidFill>
                <a:latin typeface="Atkinson Hyperlegible" pitchFamily="2" charset="0"/>
              </a:rPr>
              <a:t> </a:t>
            </a:r>
            <a:r>
              <a:rPr lang="en-US" sz="2000" dirty="0" err="1">
                <a:solidFill>
                  <a:srgbClr val="91D6AC"/>
                </a:solidFill>
                <a:latin typeface="Atkinson Hyperlegible" pitchFamily="2" charset="0"/>
              </a:rPr>
              <a:t>publiciteit</a:t>
            </a:r>
            <a:r>
              <a:rPr lang="en-US" sz="2000" dirty="0">
                <a:solidFill>
                  <a:srgbClr val="91D6AC"/>
                </a:solidFill>
                <a:latin typeface="Atkinson Hyperlegible" pitchFamily="2" charset="0"/>
              </a:rPr>
              <a:t> </a:t>
            </a:r>
            <a:r>
              <a:rPr lang="en-US" sz="2000" dirty="0" err="1">
                <a:solidFill>
                  <a:srgbClr val="91D6AC"/>
                </a:solidFill>
                <a:latin typeface="Atkinson Hyperlegible" pitchFamily="2" charset="0"/>
              </a:rPr>
              <a:t>toegelaten</a:t>
            </a:r>
            <a:r>
              <a:rPr lang="en-US" sz="2000" dirty="0">
                <a:solidFill>
                  <a:srgbClr val="91D6AC"/>
                </a:solidFill>
                <a:latin typeface="Atkinson Hyperlegible" pitchFamily="2" charset="0"/>
              </a:rPr>
              <a:t> </a:t>
            </a:r>
            <a:r>
              <a:rPr lang="en-US" sz="2000" dirty="0" err="1">
                <a:solidFill>
                  <a:srgbClr val="91D6AC"/>
                </a:solidFill>
                <a:latin typeface="Atkinson Hyperlegible" pitchFamily="2" charset="0"/>
              </a:rPr>
              <a:t>aan</a:t>
            </a:r>
            <a:r>
              <a:rPr lang="en-US" sz="2000" dirty="0">
                <a:solidFill>
                  <a:srgbClr val="91D6AC"/>
                </a:solidFill>
                <a:latin typeface="Atkinson Hyperlegible" pitchFamily="2" charset="0"/>
              </a:rPr>
              <a:t> de </a:t>
            </a:r>
            <a:r>
              <a:rPr lang="en-US" sz="2000" dirty="0" err="1">
                <a:solidFill>
                  <a:srgbClr val="91D6AC"/>
                </a:solidFill>
                <a:latin typeface="Atkinson Hyperlegible" pitchFamily="2" charset="0"/>
              </a:rPr>
              <a:t>binnenkant</a:t>
            </a:r>
            <a:endParaRPr lang="nl-BE" sz="3700" dirty="0">
              <a:solidFill>
                <a:srgbClr val="91D6AC"/>
              </a:solidFill>
              <a:latin typeface="Atkinson Hyperlegible" pitchFamily="2" charset="0"/>
            </a:endParaRPr>
          </a:p>
          <a:p>
            <a:pPr algn="l"/>
            <a:endParaRPr lang="nl-BE" sz="3700" dirty="0">
              <a:solidFill>
                <a:srgbClr val="91D6AC"/>
              </a:solidFill>
              <a:latin typeface="Atkinson Hyperlegible" pitchFamily="2" charset="0"/>
            </a:endParaRPr>
          </a:p>
          <a:p>
            <a:pPr algn="l"/>
            <a:r>
              <a:rPr lang="nl-BE" sz="3700" dirty="0">
                <a:solidFill>
                  <a:srgbClr val="91D6AC"/>
                </a:solidFill>
                <a:latin typeface="Atkinson Hyperlegible" pitchFamily="2" charset="0"/>
              </a:rPr>
              <a:t>Luifels :</a:t>
            </a:r>
          </a:p>
          <a:p>
            <a:pPr marL="571500" indent="-571500" algn="l">
              <a:buFontTx/>
              <a:buChar char="-"/>
            </a:pPr>
            <a:r>
              <a:rPr lang="nl-BE" sz="2100" dirty="0">
                <a:solidFill>
                  <a:srgbClr val="91D6AC"/>
                </a:solidFill>
                <a:latin typeface="Atkinson Hyperlegible" pitchFamily="2" charset="0"/>
              </a:rPr>
              <a:t>bevestigen met een systeem van knikarmen of geleiders</a:t>
            </a:r>
          </a:p>
          <a:p>
            <a:pPr marL="571500" indent="-571500" algn="l">
              <a:buFontTx/>
              <a:buChar char="-"/>
            </a:pPr>
            <a:r>
              <a:rPr lang="nl-BE" sz="2100" dirty="0">
                <a:solidFill>
                  <a:srgbClr val="91D6AC"/>
                </a:solidFill>
                <a:latin typeface="Atkinson Hyperlegible" pitchFamily="2" charset="0"/>
              </a:rPr>
              <a:t>dragen elementen aan de onderzijde</a:t>
            </a:r>
          </a:p>
          <a:p>
            <a:pPr marL="571500" indent="-571500" algn="l">
              <a:buFontTx/>
              <a:buChar char="-"/>
            </a:pPr>
            <a:r>
              <a:rPr lang="nl-BE" sz="2100" dirty="0">
                <a:solidFill>
                  <a:srgbClr val="91D6AC"/>
                </a:solidFill>
                <a:latin typeface="Atkinson Hyperlegible" pitchFamily="2" charset="0"/>
              </a:rPr>
              <a:t>constructieve delen RAL 7032 of RAL 7005</a:t>
            </a:r>
          </a:p>
          <a:p>
            <a:pPr marL="571500" indent="-571500" algn="l">
              <a:buFontTx/>
              <a:buChar char="-"/>
            </a:pPr>
            <a:r>
              <a:rPr lang="nl-BE" sz="2100" dirty="0">
                <a:solidFill>
                  <a:srgbClr val="91D6AC"/>
                </a:solidFill>
                <a:latin typeface="Atkinson Hyperlegible" pitchFamily="2" charset="0"/>
              </a:rPr>
              <a:t>mogelijke kleuren doek : RAL 7039 of RAL 7030</a:t>
            </a:r>
          </a:p>
          <a:p>
            <a:pPr marL="571500" indent="-571500" algn="l">
              <a:buFontTx/>
              <a:buChar char="-"/>
            </a:pPr>
            <a:r>
              <a:rPr lang="nl-BE" sz="2100" dirty="0">
                <a:solidFill>
                  <a:srgbClr val="91D6AC"/>
                </a:solidFill>
                <a:latin typeface="Atkinson Hyperlegible" pitchFamily="2" charset="0"/>
              </a:rPr>
              <a:t>mag niet verder komen dan toegelaten terraszone</a:t>
            </a:r>
          </a:p>
          <a:p>
            <a:pPr marL="571500" indent="-571500" algn="l">
              <a:buFontTx/>
              <a:buChar char="-"/>
            </a:pPr>
            <a:r>
              <a:rPr lang="nl-BE" sz="2100" dirty="0">
                <a:solidFill>
                  <a:srgbClr val="91D6AC"/>
                </a:solidFill>
                <a:latin typeface="Atkinson Hyperlegible" pitchFamily="2" charset="0"/>
              </a:rPr>
              <a:t>enkel de naam van de zaak is op de luifel toegelaten</a:t>
            </a:r>
          </a:p>
          <a:p>
            <a:pPr marL="571500" indent="-571500" algn="l">
              <a:buFontTx/>
              <a:buChar char="-"/>
            </a:pPr>
            <a:r>
              <a:rPr lang="nl-BE" sz="2100" dirty="0" err="1">
                <a:solidFill>
                  <a:srgbClr val="91D6AC"/>
                </a:solidFill>
                <a:latin typeface="Atkinson Hyperlegible" pitchFamily="2" charset="0"/>
              </a:rPr>
              <a:t>aanpalden</a:t>
            </a:r>
            <a:r>
              <a:rPr lang="nl-BE" sz="2100" dirty="0">
                <a:solidFill>
                  <a:srgbClr val="91D6AC"/>
                </a:solidFill>
                <a:latin typeface="Atkinson Hyperlegible" pitchFamily="2" charset="0"/>
              </a:rPr>
              <a:t> luifels moeten op dezelfde hoogte worden aangebracht</a:t>
            </a:r>
          </a:p>
          <a:p>
            <a:pPr marL="571500" indent="-571500" algn="l">
              <a:buFontTx/>
              <a:buChar char="-"/>
            </a:pPr>
            <a:r>
              <a:rPr lang="nl-BE" sz="2100" dirty="0">
                <a:solidFill>
                  <a:srgbClr val="91D6AC"/>
                </a:solidFill>
                <a:latin typeface="Atkinson Hyperlegible" pitchFamily="2" charset="0"/>
              </a:rPr>
              <a:t>laagste punt van de luifel is minimum 2m boven de terrasvloer</a:t>
            </a:r>
            <a:endParaRPr lang="en-US" sz="2100" dirty="0">
              <a:solidFill>
                <a:srgbClr val="91D6AC"/>
              </a:solidFill>
              <a:latin typeface="Atkinson Hyperlegible" pitchFamily="2" charset="0"/>
            </a:endParaRPr>
          </a:p>
        </p:txBody>
      </p:sp>
    </p:spTree>
    <p:extLst>
      <p:ext uri="{BB962C8B-B14F-4D97-AF65-F5344CB8AC3E}">
        <p14:creationId xmlns:p14="http://schemas.microsoft.com/office/powerpoint/2010/main" val="3931351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el 1"/>
          <p:cNvSpPr>
            <a:spLocks noGrp="1"/>
          </p:cNvSpPr>
          <p:nvPr>
            <p:ph type="ctrTitle"/>
          </p:nvPr>
        </p:nvSpPr>
        <p:spPr>
          <a:xfrm>
            <a:off x="1770842" y="461589"/>
            <a:ext cx="9232900" cy="868448"/>
          </a:xfrm>
        </p:spPr>
        <p:txBody>
          <a:bodyPr anchor="t">
            <a:normAutofit fontScale="90000"/>
          </a:bodyPr>
          <a:lstStyle/>
          <a:p>
            <a:pPr algn="l"/>
            <a:r>
              <a:rPr lang="nl-BE" b="1" dirty="0">
                <a:solidFill>
                  <a:schemeClr val="bg1"/>
                </a:solidFill>
                <a:latin typeface="Rift Bold" panose="00000800000000000000" pitchFamily="50" charset="0"/>
              </a:rPr>
              <a:t>Inrichting van het terras</a:t>
            </a:r>
            <a:br>
              <a:rPr lang="nl-BE" b="1" dirty="0">
                <a:solidFill>
                  <a:schemeClr val="bg1"/>
                </a:solidFill>
                <a:latin typeface="Rift Bold" panose="00000800000000000000" pitchFamily="50" charset="0"/>
              </a:rPr>
            </a:br>
            <a:endParaRPr lang="nl-BE" sz="2000" b="1" dirty="0">
              <a:solidFill>
                <a:schemeClr val="bg1"/>
              </a:solidFill>
              <a:latin typeface="Rift Bold" panose="00000800000000000000" pitchFamily="50" charset="0"/>
            </a:endParaRPr>
          </a:p>
        </p:txBody>
      </p:sp>
      <p:sp>
        <p:nvSpPr>
          <p:cNvPr id="6" name="Titel 1"/>
          <p:cNvSpPr txBox="1">
            <a:spLocks/>
          </p:cNvSpPr>
          <p:nvPr/>
        </p:nvSpPr>
        <p:spPr>
          <a:xfrm>
            <a:off x="1928552" y="2174011"/>
            <a:ext cx="9075189" cy="868448"/>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nl-BE" sz="2000" dirty="0">
              <a:solidFill>
                <a:schemeClr val="bg1"/>
              </a:solidFill>
              <a:latin typeface="Atkinson Hyperlegible" pitchFamily="2" charset="0"/>
            </a:endParaRPr>
          </a:p>
        </p:txBody>
      </p:sp>
      <p:sp>
        <p:nvSpPr>
          <p:cNvPr id="4" name="Rechthoek 3">
            <a:extLst>
              <a:ext uri="{FF2B5EF4-FFF2-40B4-BE49-F238E27FC236}">
                <a16:creationId xmlns:a16="http://schemas.microsoft.com/office/drawing/2014/main" id="{867CCCE9-0677-45D1-BAF6-EEF569A902DC}"/>
              </a:ext>
            </a:extLst>
          </p:cNvPr>
          <p:cNvSpPr/>
          <p:nvPr/>
        </p:nvSpPr>
        <p:spPr>
          <a:xfrm>
            <a:off x="1617691" y="1565131"/>
            <a:ext cx="10252731" cy="3970318"/>
          </a:xfrm>
          <a:prstGeom prst="rect">
            <a:avLst/>
          </a:prstGeom>
        </p:spPr>
        <p:txBody>
          <a:bodyPr wrap="square">
            <a:spAutoFit/>
          </a:bodyPr>
          <a:lstStyle/>
          <a:p>
            <a:r>
              <a:rPr lang="nl-NL" sz="3600" dirty="0">
                <a:solidFill>
                  <a:schemeClr val="bg1"/>
                </a:solidFill>
              </a:rPr>
              <a:t>Zijdelingse windschermen :</a:t>
            </a:r>
          </a:p>
          <a:p>
            <a:pPr marL="342900" indent="-342900">
              <a:buFontTx/>
              <a:buChar char="-"/>
            </a:pPr>
            <a:r>
              <a:rPr lang="nl-NL" sz="2400" dirty="0">
                <a:solidFill>
                  <a:schemeClr val="bg1"/>
                </a:solidFill>
              </a:rPr>
              <a:t>houten of aluminium frame</a:t>
            </a:r>
          </a:p>
          <a:p>
            <a:pPr marL="285750" indent="-285750">
              <a:buFontTx/>
              <a:buChar char="-"/>
            </a:pPr>
            <a:r>
              <a:rPr lang="nl-NL" sz="2400" dirty="0" err="1">
                <a:solidFill>
                  <a:schemeClr val="bg1"/>
                </a:solidFill>
              </a:rPr>
              <a:t>gevatklaar</a:t>
            </a:r>
            <a:r>
              <a:rPr lang="nl-NL" sz="2400" dirty="0">
                <a:solidFill>
                  <a:schemeClr val="bg1"/>
                </a:solidFill>
              </a:rPr>
              <a:t> of gezandstraald glas</a:t>
            </a:r>
            <a:r>
              <a:rPr lang="nl-BE" sz="2400" dirty="0">
                <a:solidFill>
                  <a:schemeClr val="bg1"/>
                </a:solidFill>
              </a:rPr>
              <a:t> tot op 70cm boven terrasvloer</a:t>
            </a:r>
          </a:p>
          <a:p>
            <a:pPr marL="285750" indent="-285750">
              <a:buFontTx/>
              <a:buChar char="-"/>
            </a:pPr>
            <a:r>
              <a:rPr lang="nl-BE" sz="2400" dirty="0">
                <a:solidFill>
                  <a:schemeClr val="bg1"/>
                </a:solidFill>
              </a:rPr>
              <a:t>mogelijke kleuren : </a:t>
            </a:r>
            <a:r>
              <a:rPr lang="en-US" sz="2400" dirty="0">
                <a:solidFill>
                  <a:schemeClr val="bg1"/>
                </a:solidFill>
              </a:rPr>
              <a:t> RAL 7037, RAL 7038, RAL 7042, RAL 7043 of </a:t>
            </a:r>
            <a:r>
              <a:rPr lang="en-US" sz="2400" dirty="0" err="1">
                <a:solidFill>
                  <a:schemeClr val="bg1"/>
                </a:solidFill>
              </a:rPr>
              <a:t>zelfde</a:t>
            </a:r>
            <a:r>
              <a:rPr lang="en-US" sz="2400" dirty="0">
                <a:solidFill>
                  <a:schemeClr val="bg1"/>
                </a:solidFill>
              </a:rPr>
              <a:t> </a:t>
            </a:r>
            <a:r>
              <a:rPr lang="en-US" sz="2400" dirty="0" err="1">
                <a:solidFill>
                  <a:schemeClr val="bg1"/>
                </a:solidFill>
              </a:rPr>
              <a:t>kleur</a:t>
            </a:r>
            <a:r>
              <a:rPr lang="en-US" sz="2400" dirty="0">
                <a:solidFill>
                  <a:schemeClr val="bg1"/>
                </a:solidFill>
              </a:rPr>
              <a:t> </a:t>
            </a:r>
            <a:r>
              <a:rPr lang="en-US" sz="2400" dirty="0" err="1">
                <a:solidFill>
                  <a:schemeClr val="bg1"/>
                </a:solidFill>
              </a:rPr>
              <a:t>als</a:t>
            </a:r>
            <a:r>
              <a:rPr lang="en-US" sz="2400" dirty="0">
                <a:solidFill>
                  <a:schemeClr val="bg1"/>
                </a:solidFill>
              </a:rPr>
              <a:t> </a:t>
            </a:r>
            <a:r>
              <a:rPr lang="en-US" sz="2400" dirty="0" err="1">
                <a:solidFill>
                  <a:schemeClr val="bg1"/>
                </a:solidFill>
              </a:rPr>
              <a:t>luifel</a:t>
            </a:r>
            <a:endParaRPr lang="en-US" sz="2400" dirty="0">
              <a:solidFill>
                <a:schemeClr val="bg1"/>
              </a:solidFill>
            </a:endParaRPr>
          </a:p>
          <a:p>
            <a:pPr marL="285750" indent="-285750">
              <a:buFontTx/>
              <a:buChar char="-"/>
            </a:pPr>
            <a:r>
              <a:rPr lang="en-US" sz="2400" dirty="0" err="1">
                <a:solidFill>
                  <a:schemeClr val="bg1"/>
                </a:solidFill>
              </a:rPr>
              <a:t>hierop</a:t>
            </a:r>
            <a:r>
              <a:rPr lang="en-US" sz="2400" dirty="0">
                <a:solidFill>
                  <a:schemeClr val="bg1"/>
                </a:solidFill>
              </a:rPr>
              <a:t> mag </a:t>
            </a:r>
            <a:r>
              <a:rPr lang="en-US" sz="2400" dirty="0" err="1">
                <a:solidFill>
                  <a:schemeClr val="bg1"/>
                </a:solidFill>
              </a:rPr>
              <a:t>eventueel</a:t>
            </a:r>
            <a:r>
              <a:rPr lang="en-US" sz="2400" dirty="0">
                <a:solidFill>
                  <a:schemeClr val="bg1"/>
                </a:solidFill>
              </a:rPr>
              <a:t> </a:t>
            </a:r>
            <a:r>
              <a:rPr lang="en-US" sz="2400" dirty="0" err="1">
                <a:solidFill>
                  <a:schemeClr val="bg1"/>
                </a:solidFill>
              </a:rPr>
              <a:t>klaar</a:t>
            </a:r>
            <a:r>
              <a:rPr lang="en-US" sz="2400" dirty="0">
                <a:solidFill>
                  <a:schemeClr val="bg1"/>
                </a:solidFill>
              </a:rPr>
              <a:t> </a:t>
            </a:r>
            <a:r>
              <a:rPr lang="en-US" sz="2400" dirty="0" err="1">
                <a:solidFill>
                  <a:schemeClr val="bg1"/>
                </a:solidFill>
              </a:rPr>
              <a:t>glas</a:t>
            </a:r>
            <a:r>
              <a:rPr lang="en-US" sz="2400" dirty="0">
                <a:solidFill>
                  <a:schemeClr val="bg1"/>
                </a:solidFill>
              </a:rPr>
              <a:t> </a:t>
            </a:r>
            <a:r>
              <a:rPr lang="en-US" sz="2400" dirty="0" err="1">
                <a:solidFill>
                  <a:schemeClr val="bg1"/>
                </a:solidFill>
              </a:rPr>
              <a:t>worden</a:t>
            </a:r>
            <a:r>
              <a:rPr lang="en-US" sz="2400" dirty="0">
                <a:solidFill>
                  <a:schemeClr val="bg1"/>
                </a:solidFill>
              </a:rPr>
              <a:t> </a:t>
            </a:r>
            <a:r>
              <a:rPr lang="en-US" sz="2400" dirty="0" err="1">
                <a:solidFill>
                  <a:schemeClr val="bg1"/>
                </a:solidFill>
              </a:rPr>
              <a:t>aangebracht</a:t>
            </a:r>
            <a:r>
              <a:rPr lang="en-US" sz="2400" dirty="0">
                <a:solidFill>
                  <a:schemeClr val="bg1"/>
                </a:solidFill>
              </a:rPr>
              <a:t> tot max 1,6m </a:t>
            </a:r>
            <a:r>
              <a:rPr lang="en-US" sz="2400" dirty="0" err="1">
                <a:solidFill>
                  <a:schemeClr val="bg1"/>
                </a:solidFill>
              </a:rPr>
              <a:t>hoogte</a:t>
            </a:r>
            <a:r>
              <a:rPr lang="en-US" sz="2400" dirty="0">
                <a:solidFill>
                  <a:schemeClr val="bg1"/>
                </a:solidFill>
              </a:rPr>
              <a:t> </a:t>
            </a:r>
            <a:r>
              <a:rPr lang="en-US" sz="2400" dirty="0" err="1">
                <a:solidFill>
                  <a:schemeClr val="bg1"/>
                </a:solidFill>
              </a:rPr>
              <a:t>boven</a:t>
            </a:r>
            <a:r>
              <a:rPr lang="en-US" sz="2400" dirty="0">
                <a:solidFill>
                  <a:schemeClr val="bg1"/>
                </a:solidFill>
              </a:rPr>
              <a:t> de </a:t>
            </a:r>
            <a:r>
              <a:rPr lang="en-US" sz="2400" dirty="0" err="1">
                <a:solidFill>
                  <a:schemeClr val="bg1"/>
                </a:solidFill>
              </a:rPr>
              <a:t>terrasvloer</a:t>
            </a:r>
            <a:r>
              <a:rPr lang="en-US" sz="2400" dirty="0">
                <a:solidFill>
                  <a:schemeClr val="bg1"/>
                </a:solidFill>
              </a:rPr>
              <a:t>.</a:t>
            </a:r>
          </a:p>
          <a:p>
            <a:pPr marL="285750" indent="-285750">
              <a:buFontTx/>
              <a:buChar char="-"/>
            </a:pPr>
            <a:r>
              <a:rPr lang="en-US" sz="2400" dirty="0">
                <a:solidFill>
                  <a:schemeClr val="bg1"/>
                </a:solidFill>
              </a:rPr>
              <a:t>het </a:t>
            </a:r>
            <a:r>
              <a:rPr lang="en-US" sz="2400" dirty="0" err="1">
                <a:solidFill>
                  <a:schemeClr val="bg1"/>
                </a:solidFill>
              </a:rPr>
              <a:t>glas</a:t>
            </a:r>
            <a:r>
              <a:rPr lang="en-US" sz="2400" dirty="0">
                <a:solidFill>
                  <a:schemeClr val="bg1"/>
                </a:solidFill>
              </a:rPr>
              <a:t> mag </a:t>
            </a:r>
            <a:r>
              <a:rPr lang="en-US" sz="2400" dirty="0" err="1">
                <a:solidFill>
                  <a:schemeClr val="bg1"/>
                </a:solidFill>
              </a:rPr>
              <a:t>niet</a:t>
            </a:r>
            <a:r>
              <a:rPr lang="en-US" sz="2400" dirty="0">
                <a:solidFill>
                  <a:schemeClr val="bg1"/>
                </a:solidFill>
              </a:rPr>
              <a:t> </a:t>
            </a:r>
            <a:r>
              <a:rPr lang="en-US" sz="2400" dirty="0" err="1">
                <a:solidFill>
                  <a:schemeClr val="bg1"/>
                </a:solidFill>
              </a:rPr>
              <a:t>bestickerd</a:t>
            </a:r>
            <a:r>
              <a:rPr lang="en-US" sz="2400" dirty="0">
                <a:solidFill>
                  <a:schemeClr val="bg1"/>
                </a:solidFill>
              </a:rPr>
              <a:t> </a:t>
            </a:r>
            <a:r>
              <a:rPr lang="en-US" sz="2400" dirty="0" err="1">
                <a:solidFill>
                  <a:schemeClr val="bg1"/>
                </a:solidFill>
              </a:rPr>
              <a:t>worden</a:t>
            </a:r>
            <a:endParaRPr lang="en-US" sz="2400" dirty="0">
              <a:solidFill>
                <a:schemeClr val="bg1"/>
              </a:solidFill>
            </a:endParaRPr>
          </a:p>
          <a:p>
            <a:endParaRPr lang="en-US" sz="2400" dirty="0">
              <a:solidFill>
                <a:schemeClr val="bg1"/>
              </a:solidFill>
            </a:endParaRPr>
          </a:p>
          <a:p>
            <a:pPr marL="285750" indent="-285750">
              <a:buFontTx/>
              <a:buChar char="-"/>
            </a:pPr>
            <a:endParaRPr lang="nl-NL" sz="2400" dirty="0">
              <a:solidFill>
                <a:schemeClr val="bg1"/>
              </a:solidFill>
            </a:endParaRPr>
          </a:p>
        </p:txBody>
      </p:sp>
    </p:spTree>
    <p:extLst>
      <p:ext uri="{BB962C8B-B14F-4D97-AF65-F5344CB8AC3E}">
        <p14:creationId xmlns:p14="http://schemas.microsoft.com/office/powerpoint/2010/main" val="184723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770842" y="461589"/>
            <a:ext cx="9232900" cy="868448"/>
          </a:xfrm>
        </p:spPr>
        <p:txBody>
          <a:bodyPr anchor="t">
            <a:normAutofit fontScale="90000"/>
          </a:bodyPr>
          <a:lstStyle/>
          <a:p>
            <a:pPr algn="l"/>
            <a:r>
              <a:rPr lang="nl-BE" dirty="0">
                <a:solidFill>
                  <a:srgbClr val="91D6AC"/>
                </a:solidFill>
                <a:latin typeface="Atkinson Hyperlegible" pitchFamily="2" charset="0"/>
              </a:rPr>
              <a:t>Inrichting van het terras </a:t>
            </a:r>
            <a:br>
              <a:rPr lang="nl-BE" dirty="0">
                <a:solidFill>
                  <a:srgbClr val="91D6AC"/>
                </a:solidFill>
                <a:latin typeface="Atkinson Hyperlegible" pitchFamily="2" charset="0"/>
              </a:rPr>
            </a:br>
            <a:br>
              <a:rPr lang="nl-BE" b="1" dirty="0">
                <a:solidFill>
                  <a:srgbClr val="91D6AC"/>
                </a:solidFill>
                <a:latin typeface="Rift Bold" panose="00000800000000000000" pitchFamily="50" charset="0"/>
              </a:rPr>
            </a:br>
            <a:r>
              <a:rPr lang="nl-NL" sz="4000" dirty="0">
                <a:solidFill>
                  <a:srgbClr val="91D6AC"/>
                </a:solidFill>
                <a:latin typeface="Rift Bold" panose="00000800000000000000" pitchFamily="50" charset="0"/>
              </a:rPr>
              <a:t>Begrenzing van de voorzijde :</a:t>
            </a:r>
            <a:br>
              <a:rPr lang="nl-NL" sz="2700" dirty="0">
                <a:solidFill>
                  <a:srgbClr val="91D6AC"/>
                </a:solidFill>
                <a:latin typeface="Rift Bold" panose="00000800000000000000" pitchFamily="50" charset="0"/>
              </a:rPr>
            </a:br>
            <a:r>
              <a:rPr lang="nl-NL" sz="2700" dirty="0">
                <a:solidFill>
                  <a:srgbClr val="91D6AC"/>
                </a:solidFill>
                <a:latin typeface="Rift Bold" panose="00000800000000000000" pitchFamily="50" charset="0"/>
              </a:rPr>
              <a:t>- houten plantenbakken, in dezelfde kleur als de zijdelingse schermen met een max hoogte van 60cm boven de terrasvloer</a:t>
            </a:r>
            <a:br>
              <a:rPr lang="nl-NL" sz="2700" dirty="0">
                <a:solidFill>
                  <a:srgbClr val="91D6AC"/>
                </a:solidFill>
                <a:latin typeface="Rift Bold" panose="00000800000000000000" pitchFamily="50" charset="0"/>
              </a:rPr>
            </a:br>
            <a:r>
              <a:rPr lang="nl-NL" sz="2700" dirty="0">
                <a:solidFill>
                  <a:srgbClr val="91D6AC"/>
                </a:solidFill>
                <a:latin typeface="Rift Bold" panose="00000800000000000000" pitchFamily="50" charset="0"/>
              </a:rPr>
              <a:t>- houten of aluminium scherm in dezelfde kleur als de zijdelingse schermen met een max hoogte van 70cm boven de terrasvloer</a:t>
            </a:r>
            <a:br>
              <a:rPr lang="nl-NL" sz="2700" dirty="0">
                <a:solidFill>
                  <a:srgbClr val="91D6AC"/>
                </a:solidFill>
                <a:latin typeface="Rift Bold" panose="00000800000000000000" pitchFamily="50" charset="0"/>
              </a:rPr>
            </a:br>
            <a:r>
              <a:rPr lang="nl-NL" sz="2700" dirty="0">
                <a:solidFill>
                  <a:srgbClr val="91D6AC"/>
                </a:solidFill>
                <a:latin typeface="Rift Bold" panose="00000800000000000000" pitchFamily="50" charset="0"/>
              </a:rPr>
              <a:t>- houten of aluminium frame met gevat of gezandstraald glas met een max hoogte van 70 cm boven de terrasvloer.</a:t>
            </a:r>
            <a:br>
              <a:rPr lang="nl-NL" sz="2700" dirty="0">
                <a:solidFill>
                  <a:srgbClr val="91D6AC"/>
                </a:solidFill>
                <a:latin typeface="Rift Bold" panose="00000800000000000000" pitchFamily="50" charset="0"/>
              </a:rPr>
            </a:br>
            <a:r>
              <a:rPr lang="nl-NL" sz="2700" dirty="0">
                <a:solidFill>
                  <a:srgbClr val="91D6AC"/>
                </a:solidFill>
                <a:latin typeface="Rift Bold" panose="00000800000000000000" pitchFamily="50" charset="0"/>
              </a:rPr>
              <a:t>- de toegang tot het terras is minstens 2m breed</a:t>
            </a:r>
            <a:br>
              <a:rPr lang="nl-NL" sz="2700" dirty="0">
                <a:solidFill>
                  <a:srgbClr val="91D6AC"/>
                </a:solidFill>
                <a:latin typeface="Rift Bold" panose="00000800000000000000" pitchFamily="50" charset="0"/>
              </a:rPr>
            </a:br>
            <a:br>
              <a:rPr lang="nl-NL" sz="2700" dirty="0">
                <a:solidFill>
                  <a:srgbClr val="91D6AC"/>
                </a:solidFill>
                <a:latin typeface="Rift Bold" panose="00000800000000000000" pitchFamily="50" charset="0"/>
              </a:rPr>
            </a:br>
            <a:r>
              <a:rPr lang="nl-NL" sz="4000" dirty="0">
                <a:solidFill>
                  <a:srgbClr val="91D6AC"/>
                </a:solidFill>
                <a:latin typeface="Rift Bold" panose="00000800000000000000" pitchFamily="50" charset="0"/>
              </a:rPr>
              <a:t>Ondervloer :</a:t>
            </a:r>
            <a:br>
              <a:rPr lang="nl-NL" sz="2700" dirty="0">
                <a:solidFill>
                  <a:srgbClr val="91D6AC"/>
                </a:solidFill>
                <a:latin typeface="Rift Bold" panose="00000800000000000000" pitchFamily="50" charset="0"/>
              </a:rPr>
            </a:br>
            <a:r>
              <a:rPr lang="nl-NL" sz="2700" dirty="0">
                <a:solidFill>
                  <a:srgbClr val="91D6AC"/>
                </a:solidFill>
                <a:latin typeface="Rift Bold" panose="00000800000000000000" pitchFamily="50" charset="0"/>
              </a:rPr>
              <a:t>- alleen toegestaan bij hoogteverschil van minimum 30cm</a:t>
            </a:r>
            <a:br>
              <a:rPr lang="nl-NL" sz="2700" dirty="0">
                <a:solidFill>
                  <a:srgbClr val="91D6AC"/>
                </a:solidFill>
                <a:latin typeface="Rift Bold" panose="00000800000000000000" pitchFamily="50" charset="0"/>
              </a:rPr>
            </a:br>
            <a:r>
              <a:rPr lang="nl-NL" sz="2700" dirty="0">
                <a:solidFill>
                  <a:srgbClr val="91D6AC"/>
                </a:solidFill>
                <a:latin typeface="Rift Bold" panose="00000800000000000000" pitchFamily="50" charset="0"/>
              </a:rPr>
              <a:t>- de terrasvloer voorziet in een hellend vlak</a:t>
            </a:r>
            <a:br>
              <a:rPr lang="nl-NL" sz="2700" dirty="0">
                <a:solidFill>
                  <a:srgbClr val="91D6AC"/>
                </a:solidFill>
                <a:latin typeface="Rift Bold" panose="00000800000000000000" pitchFamily="50" charset="0"/>
              </a:rPr>
            </a:br>
            <a:r>
              <a:rPr lang="nl-NL" sz="2700" dirty="0">
                <a:solidFill>
                  <a:srgbClr val="91D6AC"/>
                </a:solidFill>
                <a:latin typeface="Rift Bold" panose="00000800000000000000" pitchFamily="50" charset="0"/>
              </a:rPr>
              <a:t>- niet boren of kappen in het voetpad</a:t>
            </a:r>
            <a:br>
              <a:rPr lang="nl-NL" sz="2700" dirty="0">
                <a:solidFill>
                  <a:srgbClr val="91D6AC"/>
                </a:solidFill>
                <a:latin typeface="Rift Bold" panose="00000800000000000000" pitchFamily="50" charset="0"/>
              </a:rPr>
            </a:br>
            <a:br>
              <a:rPr lang="nl-NL" sz="2700" b="1" dirty="0">
                <a:solidFill>
                  <a:srgbClr val="91D6AC"/>
                </a:solidFill>
                <a:latin typeface="Rift Bold" panose="00000800000000000000" pitchFamily="50" charset="0"/>
              </a:rPr>
            </a:br>
            <a:endParaRPr lang="nl-BE" sz="2700" b="1" dirty="0">
              <a:solidFill>
                <a:srgbClr val="91D6AC"/>
              </a:solidFill>
              <a:latin typeface="Rift Bold" panose="00000800000000000000" pitchFamily="50" charset="0"/>
            </a:endParaRPr>
          </a:p>
        </p:txBody>
      </p:sp>
      <p:sp>
        <p:nvSpPr>
          <p:cNvPr id="6" name="Titel 1"/>
          <p:cNvSpPr txBox="1">
            <a:spLocks/>
          </p:cNvSpPr>
          <p:nvPr/>
        </p:nvSpPr>
        <p:spPr>
          <a:xfrm>
            <a:off x="1770842" y="1434516"/>
            <a:ext cx="10217026" cy="5066951"/>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100" dirty="0">
              <a:solidFill>
                <a:srgbClr val="91D6AC"/>
              </a:solidFill>
              <a:latin typeface="Atkinson Hyperlegible" pitchFamily="2" charset="0"/>
            </a:endParaRPr>
          </a:p>
        </p:txBody>
      </p:sp>
    </p:spTree>
    <p:extLst>
      <p:ext uri="{BB962C8B-B14F-4D97-AF65-F5344CB8AC3E}">
        <p14:creationId xmlns:p14="http://schemas.microsoft.com/office/powerpoint/2010/main" val="3383373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el 1"/>
          <p:cNvSpPr>
            <a:spLocks noGrp="1"/>
          </p:cNvSpPr>
          <p:nvPr>
            <p:ph type="ctrTitle"/>
          </p:nvPr>
        </p:nvSpPr>
        <p:spPr>
          <a:xfrm>
            <a:off x="1770842" y="461589"/>
            <a:ext cx="9232900" cy="868448"/>
          </a:xfrm>
        </p:spPr>
        <p:txBody>
          <a:bodyPr anchor="t">
            <a:normAutofit fontScale="90000"/>
          </a:bodyPr>
          <a:lstStyle/>
          <a:p>
            <a:pPr algn="l"/>
            <a:r>
              <a:rPr lang="nl-BE" dirty="0">
                <a:solidFill>
                  <a:schemeClr val="bg1"/>
                </a:solidFill>
                <a:latin typeface="Atkinson Hyperlegible" pitchFamily="2" charset="0"/>
              </a:rPr>
              <a:t>Inrichting van het terras</a:t>
            </a:r>
            <a:br>
              <a:rPr lang="nl-BE" b="1" dirty="0">
                <a:solidFill>
                  <a:schemeClr val="bg1"/>
                </a:solidFill>
                <a:latin typeface="Rift Bold" panose="00000800000000000000" pitchFamily="50" charset="0"/>
              </a:rPr>
            </a:br>
            <a:endParaRPr lang="nl-BE" sz="2000" b="1" dirty="0">
              <a:solidFill>
                <a:schemeClr val="bg1"/>
              </a:solidFill>
              <a:latin typeface="Rift Bold" panose="00000800000000000000" pitchFamily="50" charset="0"/>
            </a:endParaRPr>
          </a:p>
        </p:txBody>
      </p:sp>
      <p:sp>
        <p:nvSpPr>
          <p:cNvPr id="6" name="Titel 1"/>
          <p:cNvSpPr txBox="1">
            <a:spLocks/>
          </p:cNvSpPr>
          <p:nvPr/>
        </p:nvSpPr>
        <p:spPr>
          <a:xfrm>
            <a:off x="1928552" y="2174011"/>
            <a:ext cx="9075189" cy="868448"/>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nl-BE" sz="2000" dirty="0">
              <a:solidFill>
                <a:schemeClr val="bg1"/>
              </a:solidFill>
              <a:latin typeface="Atkinson Hyperlegible" pitchFamily="2" charset="0"/>
            </a:endParaRPr>
          </a:p>
        </p:txBody>
      </p:sp>
      <p:sp>
        <p:nvSpPr>
          <p:cNvPr id="4" name="Rechthoek 3">
            <a:extLst>
              <a:ext uri="{FF2B5EF4-FFF2-40B4-BE49-F238E27FC236}">
                <a16:creationId xmlns:a16="http://schemas.microsoft.com/office/drawing/2014/main" id="{867CCCE9-0677-45D1-BAF6-EEF569A902DC}"/>
              </a:ext>
            </a:extLst>
          </p:cNvPr>
          <p:cNvSpPr/>
          <p:nvPr/>
        </p:nvSpPr>
        <p:spPr>
          <a:xfrm>
            <a:off x="1617691" y="1565131"/>
            <a:ext cx="10252731" cy="1200329"/>
          </a:xfrm>
          <a:prstGeom prst="rect">
            <a:avLst/>
          </a:prstGeom>
        </p:spPr>
        <p:txBody>
          <a:bodyPr wrap="square">
            <a:spAutoFit/>
          </a:bodyPr>
          <a:lstStyle/>
          <a:p>
            <a:pPr marL="285750" indent="-285750">
              <a:buFontTx/>
              <a:buChar char="-"/>
            </a:pPr>
            <a:r>
              <a:rPr lang="nl-NL" sz="2400" dirty="0">
                <a:solidFill>
                  <a:schemeClr val="bg1"/>
                </a:solidFill>
              </a:rPr>
              <a:t>Verlichting wordt bij voorkeur in de luifel geïntegreerd.</a:t>
            </a:r>
          </a:p>
          <a:p>
            <a:pPr marL="285750" indent="-285750">
              <a:buFontTx/>
              <a:buChar char="-"/>
            </a:pPr>
            <a:r>
              <a:rPr lang="nl-NL" sz="2400" dirty="0">
                <a:solidFill>
                  <a:schemeClr val="bg1"/>
                </a:solidFill>
              </a:rPr>
              <a:t>Verwarming is niet toegestaan</a:t>
            </a:r>
          </a:p>
          <a:p>
            <a:pPr marL="285750" indent="-285750">
              <a:buFontTx/>
              <a:buChar char="-"/>
            </a:pPr>
            <a:r>
              <a:rPr lang="nl-NL" sz="2400" dirty="0">
                <a:solidFill>
                  <a:schemeClr val="bg1"/>
                </a:solidFill>
              </a:rPr>
              <a:t>Elektronische geluidsbronnen zijn niet toegestaan</a:t>
            </a:r>
          </a:p>
        </p:txBody>
      </p:sp>
    </p:spTree>
    <p:extLst>
      <p:ext uri="{BB962C8B-B14F-4D97-AF65-F5344CB8AC3E}">
        <p14:creationId xmlns:p14="http://schemas.microsoft.com/office/powerpoint/2010/main" val="418524317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JABLOON_Powerpoint_veurne.pptx" id="{61974731-EB9C-45A7-AC5A-8BE349A1931B}" vid="{5E6FAE5C-F005-481C-849A-12DE0F0C6C44}"/>
    </a:ext>
  </a:extLst>
</a:theme>
</file>

<file path=docProps/app.xml><?xml version="1.0" encoding="utf-8"?>
<Properties xmlns="http://schemas.openxmlformats.org/officeDocument/2006/extended-properties" xmlns:vt="http://schemas.openxmlformats.org/officeDocument/2006/docPropsVTypes">
  <Template>SJABLOON_Powerpoint_veurne (2)</Template>
  <TotalTime>252</TotalTime>
  <Words>2196</Words>
  <Application>Microsoft Office PowerPoint</Application>
  <PresentationFormat>Breedbeeld</PresentationFormat>
  <Paragraphs>124</Paragraphs>
  <Slides>33</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33</vt:i4>
      </vt:variant>
    </vt:vector>
  </HeadingPairs>
  <TitlesOfParts>
    <vt:vector size="40" baseType="lpstr">
      <vt:lpstr>Arial</vt:lpstr>
      <vt:lpstr>Atkinson Hyperlegible</vt:lpstr>
      <vt:lpstr>Calibri</vt:lpstr>
      <vt:lpstr>Calibri Light</vt:lpstr>
      <vt:lpstr>HP Simplified</vt:lpstr>
      <vt:lpstr>Rift Bold</vt:lpstr>
      <vt:lpstr>Kantoorthema</vt:lpstr>
      <vt:lpstr>Toelichting nieuw terrasreglement</vt:lpstr>
      <vt:lpstr>Soorten terrassen </vt:lpstr>
      <vt:lpstr>Los terras </vt:lpstr>
      <vt:lpstr>Seizoensgebonden vast terras  </vt:lpstr>
      <vt:lpstr>Niet-seizoensgebonden vast terras </vt:lpstr>
      <vt:lpstr>Inrichting van het terras   </vt:lpstr>
      <vt:lpstr>Inrichting van het terras </vt:lpstr>
      <vt:lpstr>Inrichting van het terras   Begrenzing van de voorzijde : - houten plantenbakken, in dezelfde kleur als de zijdelingse schermen met een max hoogte van 60cm boven de terrasvloer - houten of aluminium scherm in dezelfde kleur als de zijdelingse schermen met een max hoogte van 70cm boven de terrasvloer - houten of aluminium frame met gevat of gezandstraald glas met een max hoogte van 70 cm boven de terrasvloer. - de toegang tot het terras is minstens 2m breed  Ondervloer : - alleen toegestaan bij hoogteverschil van minimum 30cm - de terrasvloer voorziet in een hellend vlak - niet boren of kappen in het voetpad  </vt:lpstr>
      <vt:lpstr>Inrichting van het terras </vt:lpstr>
      <vt:lpstr>Duurtijd van het terrasseizoen      </vt:lpstr>
      <vt:lpstr>Terras in de winter </vt:lpstr>
      <vt:lpstr>Terrasuitbreiding  - CBS keurde de mogelijkheid tot het aanvragen van een  extra terrasuitbreiding goed voor de jaren 2022 - 2023 -2024 en dit telkens van 1 juli tot en met 15 september  - Grote Markt en Appelmarkt naar analogie van voorgaande jaren.  Een verdubbeling van de vergunde terrasoppervlakte. Aan te vragen tot 31/05/2022 via https://www.veurne.be/nl/aanvraag-extra-terrasuitbreiding-zomer-2022-grote-markt-appelmarkt  - Buiten de Grote Markt en de Appelmarkt bestaat de mogelijkheid parkeerplaatsen aan te vragen voor de eigen gevel. Aanvragen verlopen  via https://www.veurne.be/nl/inname-openbaar-domein      </vt:lpstr>
      <vt:lpstr>Opstelling Grote Markt - Appelmarkt </vt:lpstr>
      <vt:lpstr>Aanvraag omgevingsvergunning  Stap 1 : Ga naar www.omgevingsloketvlaanderen.be en klik op ‘vergunning aanvragen’.       </vt:lpstr>
      <vt:lpstr>Aanvraag omgevingsvergunning  Stap 2 :  Log in met je elektronische identiteitskaart of its me  Kies de loginwijze die voor jou van toepassing is (bv. eID en aangesloten  kaartlezer, itsme,…)        </vt:lpstr>
      <vt:lpstr>Aanvraag omgevingsvergunning  Stap 3 :  Ga naar ‘Een nieuw project starten’        </vt:lpstr>
      <vt:lpstr>Aanvraag omgevingsvergunning  Stap 4 :  Kies het type project en klik op ‘Project aanmaken’.   Opgelet! De volgorde van deze lijst wijzigt soms, gelieve dus niet voort te gaan op de afbeelding hieronder, maar zelf het correcte projecttype te selecteren        </vt:lpstr>
      <vt:lpstr>Aanvraag omgevingsvergunning  Stap 5 :  Geef bij PROJECTTYPE de projectnaam op (bv. plaatsen permanent terras) en klik op PROJECT AANMAKEN.         </vt:lpstr>
      <vt:lpstr>Aanvraag omgevingsvergunning  Stap 6 :  Klik op ‘Situering’ en klik op ‘situering toevoegen’  Kies voor stedenbouwkundige handelingen en klik op ‘maak situering’        </vt:lpstr>
      <vt:lpstr>Aanvraag omgevingsvergunning  Stap 7 :  Vul het adres in, klik op ‘zoek’ en klik op het overeenkomstig perceel. Gelet de permanente terrassen op openbaar domein worden geplaatst dient te worden gekozen voor ‘vrij intekenen’.  De contour van het nieuwe terras kan nu worden ingetekend. Om aan de locatie een adres te koppelen kan onder de knop adressen worden gekozen voor “adres toevoegen”  Indien gewenst kan de luchtfoto uitgezet worden door rechts bovenaan op Legende te klikken en ‘Ortho’s Vlaanderen’ uit te vinken.     </vt:lpstr>
      <vt:lpstr>Aanvraag omgevingsvergunning       </vt:lpstr>
      <vt:lpstr>Aanvraag omgevingsvergunning  Stap 8 :  Ga naar de stedenbouwkundige locatie, inhoud aanvraag (onder Situering – klik niet door naar ‘plannen en foto’s’!) en klik op ‘handeling toevoegen’    </vt:lpstr>
      <vt:lpstr>Aanvraag omgevingsvergunning  Stap 9 :  Kies de handeling die overeenkomt met jouw aanvraag   m.b.t. het plaatsen van permanente terrassen waarvoor de medewerking van een architect niet noodzakelijk is (zie ook terrasreglement) dient te worden gekozen voor ‘nieuwbouw van bijgebouwen, niet-overdekte lage constructies’  Planelement type wordt automatisch volgend element aangevuld: ‘bijgebouw of beperkte constructie rond een gebouwen’.   Vul bij Planaanduiding in: ’permanent terras’.   Klik daarna op volgende.    </vt:lpstr>
      <vt:lpstr>Aanvraag omgevingsvergunning  Stap 9 :  Kies de handeling die overeenkomt met jouw aanvraag      </vt:lpstr>
      <vt:lpstr>Aanvraag omgevingsvergunning  Stap 10 : Gezien het gewenste voorwerp niet op de kaart staat, klik je het tweede bolletje aan (Nee, het voorwerp staat niet op de kaart.)en ga je naar Volgende. Hier kun je via een polygoon (veelhoek), lijn of punt het voorwerp van de aanvraag intekenen. Klik daarna op Volgende.     </vt:lpstr>
      <vt:lpstr>Aanvraag omgevingsvergunning  Stap 11 : Voor elk voorwerp dienen detailgegevens toegevoegd te worden.  Klik op bewaren   (Indien je aanvraag uit meerdere voorwerpen bestaat, kun je ook eerst alle voorwerpen identificeren en daarna de nodige detailgegevens invullen.)  STAP 12: Kies als geplande functie voor Niet overdekte lage constructie  - andere functie    </vt:lpstr>
      <vt:lpstr>Aanvraag omgevingsvergunning   </vt:lpstr>
      <vt:lpstr>Aanvraag omgevingsvergunning  Stap 13 : Via ‘Plannen en foto’s’ kunt u de nodige bestanden opladen: zie hiertoe de bijlage plannen en foto’s terrasconstructies Vul ook de gevraagde gegevens aan bij ‘MER’ : “nee”, “nee” en “geen van deze”   </vt:lpstr>
      <vt:lpstr>Aanvraag omgevingsvergunning  Stap 14 : Vul bij ‘Projectinformatie’ de nodige gegevens aan.   Een betalingsbewijs dossiertaks is niet van toepassing. Vul ook de andere puntjes aan door te klikken op het betreffende balkje.   Voor het puntje inzake de termijn duidt u het volgende aan; “”geheel of gedeeltelijk voor bepaalde duur.”   Alle omgevingsvergunningen voor niet-seizoensgebonden horecaterrassen op openbaar domein worden voor maximaal 10 jaar verleend.  </vt:lpstr>
      <vt:lpstr>Aanvraag omgevingsvergunning    </vt:lpstr>
      <vt:lpstr>Aanvraag omgevingsvergunning  Stap 15 : Ga naar tabblad ‘Projectverloop en klik op Personen   Klik op de naam onder ‘Persoon’ </vt:lpstr>
      <vt:lpstr>Aanvraag omgevingsvergunning  Stap 16 : Ga naar ‘Overzicht’ en voer ter controle de compleetheidscheck uit.  Indien ok, mag de aanvraag ondertekend worden.   </vt:lpstr>
      <vt:lpstr>Vragen?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Toelichting nieuw terrasreglement</dc:title>
  <dc:creator>Stephanie Thybaert</dc:creator>
  <cp:lastModifiedBy>Stephanie Thybaert</cp:lastModifiedBy>
  <cp:revision>19</cp:revision>
  <dcterms:created xsi:type="dcterms:W3CDTF">2022-05-02T09:40:52Z</dcterms:created>
  <dcterms:modified xsi:type="dcterms:W3CDTF">2022-05-09T07:47:43Z</dcterms:modified>
</cp:coreProperties>
</file>